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4"/>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Lst>
  <p:sldSz cy="6858000" cx="12192000"/>
  <p:notesSz cx="6858000" cy="9144000"/>
  <p:embeddedFontLst>
    <p:embeddedFont>
      <p:font typeface="Proxima Nova"/>
      <p:regular r:id="rId106"/>
      <p:bold r:id="rId107"/>
      <p:italic r:id="rId108"/>
      <p:boldItalic r:id="rId109"/>
    </p:embeddedFont>
    <p:embeddedFont>
      <p:font typeface="Inconsolata"/>
      <p:regular r:id="rId110"/>
      <p:bold r:id="rId111"/>
    </p:embeddedFont>
    <p:embeddedFont>
      <p:font typeface="Maven Pro"/>
      <p:regular r:id="rId112"/>
      <p:bold r:id="rId113"/>
    </p:embeddedFont>
    <p:embeddedFont>
      <p:font typeface="Montserrat Light"/>
      <p:regular r:id="rId114"/>
      <p:bold r:id="rId115"/>
      <p:italic r:id="rId116"/>
      <p:boldItalic r:id="rId117"/>
    </p:embeddedFont>
    <p:embeddedFont>
      <p:font typeface="Maven Pro Regular"/>
      <p:regular r:id="rId118"/>
      <p:bold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B88FB3-334A-43AE-B67D-9D8DAC556CB2}">
  <a:tblStyle styleId="{C3B88FB3-334A-43AE-B67D-9D8DAC556CB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ProximaNova-bold.fntdata"/><Relationship Id="rId106" Type="http://schemas.openxmlformats.org/officeDocument/2006/relationships/font" Target="fonts/ProximaNova-regular.fntdata"/><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font" Target="fonts/ProximaNova-boldItalic.fntdata"/><Relationship Id="rId108" Type="http://schemas.openxmlformats.org/officeDocument/2006/relationships/font" Target="fonts/ProximaNova-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MavenProRegular-regular.fntdata"/><Relationship Id="rId117" Type="http://schemas.openxmlformats.org/officeDocument/2006/relationships/font" Target="fonts/MontserratLight-boldItalic.fntdata"/><Relationship Id="rId116" Type="http://schemas.openxmlformats.org/officeDocument/2006/relationships/font" Target="fonts/MontserratLight-italic.fntdata"/><Relationship Id="rId115" Type="http://schemas.openxmlformats.org/officeDocument/2006/relationships/font" Target="fonts/MontserratLight-bold.fntdata"/><Relationship Id="rId119" Type="http://schemas.openxmlformats.org/officeDocument/2006/relationships/font" Target="fonts/MavenProRegular-bold.fntdata"/><Relationship Id="rId15" Type="http://schemas.openxmlformats.org/officeDocument/2006/relationships/slide" Target="slides/slide7.xml"/><Relationship Id="rId110" Type="http://schemas.openxmlformats.org/officeDocument/2006/relationships/font" Target="fonts/Inconsolata-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MontserratLight-regular.fntdata"/><Relationship Id="rId18" Type="http://schemas.openxmlformats.org/officeDocument/2006/relationships/slide" Target="slides/slide10.xml"/><Relationship Id="rId113" Type="http://schemas.openxmlformats.org/officeDocument/2006/relationships/font" Target="fonts/MavenPro-bold.fntdata"/><Relationship Id="rId112" Type="http://schemas.openxmlformats.org/officeDocument/2006/relationships/font" Target="fonts/MavenPro-regular.fntdata"/><Relationship Id="rId111" Type="http://schemas.openxmlformats.org/officeDocument/2006/relationships/font" Target="fonts/Inconsolata-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715b3c4d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715b3c4d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g715b3c4d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7038a9de7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7038a9de7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g7038a9de71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6fd2c2e93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6fd2c2e93a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g6fd2c2e93a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fd2c2e93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6fd2c2e93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6fd2c2e93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7038a9de7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7038a9de7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g7038a9de7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038a9de7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038a9de7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g7038a9de7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6fd2c2e93a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6fd2c2e93a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6fd2c2e93a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7038a9de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7038a9de7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g7038a9de7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6fd2c2e93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6fd2c2e93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g6fd2c2e93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6fd2c2e93a_1_1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6fd2c2e93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6fd2c2e93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6fd2c2e93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g6fd2c2e93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6fd2c2e93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fd2c2e93a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g6fd2c2e93a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6fd2c2e93a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6fd2c2e93a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g6fd2c2e93a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6fd2c2e93a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6fd2c2e93a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g6fd2c2e93a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6fd2c2e9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6fd2c2e9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6fd2c2e9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6fd2c2e93a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6fd2c2e93a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3" name="Google Shape;1543;g6fd2c2e93a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6fd2c2e93a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6fd2c2e93a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g6fd2c2e93a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6fd2c2e93a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6fd2c2e93a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g6fd2c2e93a_1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6fd2c2e93a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6fd2c2e93a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6" name="Google Shape;1576;g6fd2c2e93a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6fd2c2e93a_1_10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g6fd2c2e93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6fd2c2e93a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6fd2c2e93a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5" name="Google Shape;1595;g6fd2c2e93a_1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6fd2c2e93a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6fd2c2e93a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g6fd2c2e93a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6f2f77b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6f2f77b9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1" name="Google Shape;1611;g6f2f77b9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6f2f77b98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6f2f77b98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g6f2f77b98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6fd2c2e93a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6fd2c2e93a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4" name="Google Shape;1634;g6fd2c2e93a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7" name="Google Shape;1707;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3" name="Google Shape;171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7" name="Shape 97"/>
        <p:cNvGrpSpPr/>
        <p:nvPr/>
      </p:nvGrpSpPr>
      <p:grpSpPr>
        <a:xfrm>
          <a:off x="0" y="0"/>
          <a:ext cx="0" cy="0"/>
          <a:chOff x="0" y="0"/>
          <a:chExt cx="0" cy="0"/>
        </a:xfrm>
      </p:grpSpPr>
      <p:sp>
        <p:nvSpPr>
          <p:cNvPr id="98" name="Google Shape;98;p13"/>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3"/>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5" name="Shape 105"/>
        <p:cNvGrpSpPr/>
        <p:nvPr/>
      </p:nvGrpSpPr>
      <p:grpSpPr>
        <a:xfrm>
          <a:off x="0" y="0"/>
          <a:ext cx="0" cy="0"/>
          <a:chOff x="0" y="0"/>
          <a:chExt cx="0" cy="0"/>
        </a:xfrm>
      </p:grpSpPr>
      <p:sp>
        <p:nvSpPr>
          <p:cNvPr id="106" name="Google Shape;106;p14"/>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4"/>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4"/>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 name="Google Shape;112;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13" name="Shape 113"/>
        <p:cNvGrpSpPr/>
        <p:nvPr/>
      </p:nvGrpSpPr>
      <p:grpSpPr>
        <a:xfrm>
          <a:off x="0" y="0"/>
          <a:ext cx="0" cy="0"/>
          <a:chOff x="0" y="0"/>
          <a:chExt cx="0" cy="0"/>
        </a:xfrm>
      </p:grpSpPr>
      <p:sp>
        <p:nvSpPr>
          <p:cNvPr id="114" name="Google Shape;114;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16" name="Google Shape;116;p15"/>
          <p:cNvGrpSpPr/>
          <p:nvPr/>
        </p:nvGrpSpPr>
        <p:grpSpPr>
          <a:xfrm>
            <a:off x="1199456" y="1484784"/>
            <a:ext cx="9866387" cy="4499756"/>
            <a:chOff x="1167830" y="1529120"/>
            <a:chExt cx="9866387" cy="4499756"/>
          </a:xfrm>
        </p:grpSpPr>
        <p:sp>
          <p:nvSpPr>
            <p:cNvPr id="117" name="Google Shape;117;p15"/>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23" name="Google Shape;123;p15"/>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24" name="Google Shape;124;p15"/>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25" name="Google Shape;125;p15"/>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26" name="Google Shape;126;p15"/>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5"/>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5"/>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5"/>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5"/>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5"/>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5"/>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35" name="Shape 135"/>
        <p:cNvGrpSpPr/>
        <p:nvPr/>
      </p:nvGrpSpPr>
      <p:grpSpPr>
        <a:xfrm>
          <a:off x="0" y="0"/>
          <a:ext cx="0" cy="0"/>
          <a:chOff x="0" y="0"/>
          <a:chExt cx="0" cy="0"/>
        </a:xfrm>
      </p:grpSpPr>
      <p:sp>
        <p:nvSpPr>
          <p:cNvPr id="136" name="Google Shape;136;p16"/>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8" name="Google Shape;138;p16"/>
          <p:cNvGrpSpPr/>
          <p:nvPr/>
        </p:nvGrpSpPr>
        <p:grpSpPr>
          <a:xfrm>
            <a:off x="718668" y="2060848"/>
            <a:ext cx="5104282" cy="4234272"/>
            <a:chOff x="4998" y="1683"/>
            <a:chExt cx="5820" cy="4828"/>
          </a:xfrm>
        </p:grpSpPr>
        <p:grpSp>
          <p:nvGrpSpPr>
            <p:cNvPr id="139" name="Google Shape;139;p16"/>
            <p:cNvGrpSpPr/>
            <p:nvPr/>
          </p:nvGrpSpPr>
          <p:grpSpPr>
            <a:xfrm>
              <a:off x="4998" y="1683"/>
              <a:ext cx="5820" cy="4828"/>
              <a:chOff x="4998" y="1683"/>
              <a:chExt cx="5820" cy="4828"/>
            </a:xfrm>
          </p:grpSpPr>
          <p:sp>
            <p:nvSpPr>
              <p:cNvPr id="140" name="Google Shape;140;p16"/>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6"/>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6"/>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6"/>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6"/>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6"/>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6"/>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6"/>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6"/>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6"/>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6"/>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6"/>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6"/>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6"/>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6"/>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6"/>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6"/>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6"/>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6"/>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6"/>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6"/>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6"/>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6"/>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6"/>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6"/>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6"/>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6"/>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6"/>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6"/>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6"/>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6"/>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6"/>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6"/>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6"/>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6"/>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6"/>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6"/>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6"/>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6"/>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6"/>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6"/>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6"/>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6"/>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6"/>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6"/>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6"/>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6"/>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6"/>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6"/>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6"/>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6"/>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6"/>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6"/>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6"/>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6"/>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6"/>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6"/>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6"/>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6"/>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6"/>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6"/>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6"/>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6"/>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6"/>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6"/>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6"/>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6"/>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6"/>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6"/>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6"/>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6"/>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6"/>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6"/>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6"/>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6"/>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6"/>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6"/>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6"/>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6"/>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6"/>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6"/>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6"/>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6"/>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6"/>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6"/>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6"/>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6"/>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6"/>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6"/>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6"/>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6"/>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6"/>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6"/>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6"/>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6"/>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6"/>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6"/>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6"/>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6"/>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6"/>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6"/>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6"/>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6"/>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6"/>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6"/>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6"/>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6"/>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6"/>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6"/>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6"/>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6"/>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6"/>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6"/>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6"/>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6"/>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6"/>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6"/>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6"/>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6"/>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6"/>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6"/>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6"/>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6"/>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6"/>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6"/>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6"/>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6"/>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6"/>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6"/>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6"/>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6"/>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6"/>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6"/>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6"/>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6"/>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6"/>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6"/>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6"/>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6"/>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6"/>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6"/>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6"/>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6"/>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6"/>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6"/>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6"/>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6"/>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6"/>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6"/>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6"/>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6"/>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6"/>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6"/>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6"/>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6"/>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6"/>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6"/>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6"/>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6"/>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6"/>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6"/>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6"/>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6"/>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6"/>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6"/>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6"/>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6"/>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6"/>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6"/>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6"/>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6"/>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6"/>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6"/>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6"/>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6"/>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6"/>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6"/>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6"/>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6"/>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6"/>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6"/>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6"/>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6"/>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6"/>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6"/>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6"/>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6"/>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6"/>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6"/>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6"/>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6"/>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6"/>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6"/>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3" name="Google Shape;333;p16"/>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6"/>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6"/>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6"/>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6"/>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6"/>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6"/>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40" name="Google Shape;340;p16"/>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6"/>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6"/>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6"/>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6"/>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6"/>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6"/>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6"/>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6"/>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6"/>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6"/>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6"/>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6"/>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6"/>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6"/>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6"/>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6"/>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6"/>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6"/>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6"/>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6"/>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6"/>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6"/>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6"/>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6"/>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6"/>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6"/>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6"/>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6"/>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6"/>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6"/>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6"/>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6"/>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6"/>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6"/>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6"/>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6"/>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6"/>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6"/>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6"/>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6"/>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6"/>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6"/>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6"/>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6"/>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6"/>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6"/>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6"/>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6"/>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6"/>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6"/>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6"/>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6"/>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6"/>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6"/>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6"/>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6"/>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6"/>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6"/>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9" name="Google Shape;399;p16"/>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0" name="Google Shape;400;p16"/>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1" name="Google Shape;401;p16"/>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2" name="Google Shape;402;p16"/>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3" name="Google Shape;403;p16"/>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4" name="Google Shape;404;p16"/>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5" name="Google Shape;405;p16"/>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406" name="Google Shape;406;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3" name="Google Shape;413;p17"/>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14" name="Shape 414"/>
        <p:cNvGrpSpPr/>
        <p:nvPr/>
      </p:nvGrpSpPr>
      <p:grpSpPr>
        <a:xfrm>
          <a:off x="0" y="0"/>
          <a:ext cx="0" cy="0"/>
          <a:chOff x="0" y="0"/>
          <a:chExt cx="0" cy="0"/>
        </a:xfrm>
      </p:grpSpPr>
      <p:sp>
        <p:nvSpPr>
          <p:cNvPr id="415" name="Google Shape;415;p18"/>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6" name="Google Shape;416;p18"/>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7" name="Google Shape;417;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9" name="Google Shape;419;p18"/>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20" name="Shape 420"/>
        <p:cNvGrpSpPr/>
        <p:nvPr/>
      </p:nvGrpSpPr>
      <p:grpSpPr>
        <a:xfrm>
          <a:off x="0" y="0"/>
          <a:ext cx="0" cy="0"/>
          <a:chOff x="0" y="0"/>
          <a:chExt cx="0" cy="0"/>
        </a:xfrm>
      </p:grpSpPr>
      <p:sp>
        <p:nvSpPr>
          <p:cNvPr id="421" name="Google Shape;421;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2" name="Google Shape;422;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23" name="Google Shape;423;p19"/>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24" name="Google Shape;424;p19"/>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8" name="Google Shape;428;p19"/>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9" name="Google Shape;429;p19"/>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30" name="Shape 430"/>
        <p:cNvGrpSpPr/>
        <p:nvPr/>
      </p:nvGrpSpPr>
      <p:grpSpPr>
        <a:xfrm>
          <a:off x="0" y="0"/>
          <a:ext cx="0" cy="0"/>
          <a:chOff x="0" y="0"/>
          <a:chExt cx="0" cy="0"/>
        </a:xfrm>
      </p:grpSpPr>
      <p:sp>
        <p:nvSpPr>
          <p:cNvPr id="431" name="Google Shape;431;p20"/>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20"/>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20"/>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4" name="Google Shape;434;p20"/>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5" name="Google Shape;435;p20"/>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6" name="Google Shape;436;p20"/>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7" name="Google Shape;437;p20"/>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8" name="Google Shape;438;p20"/>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9" name="Google Shape;439;p20"/>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40" name="Google Shape;440;p20"/>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20"/>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20"/>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20"/>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20"/>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20"/>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20"/>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7" name="Google Shape;447;p20"/>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20"/>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9" name="Google Shape;449;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51" name="Shape 451"/>
        <p:cNvGrpSpPr/>
        <p:nvPr/>
      </p:nvGrpSpPr>
      <p:grpSpPr>
        <a:xfrm>
          <a:off x="0" y="0"/>
          <a:ext cx="0" cy="0"/>
          <a:chOff x="0" y="0"/>
          <a:chExt cx="0" cy="0"/>
        </a:xfrm>
      </p:grpSpPr>
      <p:sp>
        <p:nvSpPr>
          <p:cNvPr id="452" name="Google Shape;452;p21"/>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53" name="Google Shape;453;p21"/>
          <p:cNvGrpSpPr/>
          <p:nvPr/>
        </p:nvGrpSpPr>
        <p:grpSpPr>
          <a:xfrm>
            <a:off x="6960096" y="1298396"/>
            <a:ext cx="2718296" cy="4902912"/>
            <a:chOff x="9120336" y="938356"/>
            <a:chExt cx="2718296" cy="4902912"/>
          </a:xfrm>
        </p:grpSpPr>
        <p:sp>
          <p:nvSpPr>
            <p:cNvPr id="454" name="Google Shape;454;p21"/>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5" name="Google Shape;455;p21"/>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21"/>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1"/>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21"/>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9" name="Google Shape;459;p21"/>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60" name="Google Shape;460;p21"/>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61" name="Google Shape;461;p21"/>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62" name="Google Shape;462;p21"/>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63" name="Google Shape;463;p21"/>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1"/>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21"/>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21"/>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1"/>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1"/>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9" name="Google Shape;469;p21"/>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21"/>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21"/>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21"/>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76" name="Shape 476"/>
        <p:cNvGrpSpPr/>
        <p:nvPr/>
      </p:nvGrpSpPr>
      <p:grpSpPr>
        <a:xfrm>
          <a:off x="0" y="0"/>
          <a:ext cx="0" cy="0"/>
          <a:chOff x="0" y="0"/>
          <a:chExt cx="0" cy="0"/>
        </a:xfrm>
      </p:grpSpPr>
      <p:grpSp>
        <p:nvGrpSpPr>
          <p:cNvPr id="477" name="Google Shape;477;p22"/>
          <p:cNvGrpSpPr/>
          <p:nvPr/>
        </p:nvGrpSpPr>
        <p:grpSpPr>
          <a:xfrm>
            <a:off x="5519448" y="-8990"/>
            <a:ext cx="6502452" cy="6866990"/>
            <a:chOff x="4467" y="365"/>
            <a:chExt cx="7135" cy="7535"/>
          </a:xfrm>
        </p:grpSpPr>
        <p:sp>
          <p:nvSpPr>
            <p:cNvPr id="478" name="Google Shape;478;p22"/>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9" name="Google Shape;479;p22"/>
            <p:cNvGrpSpPr/>
            <p:nvPr/>
          </p:nvGrpSpPr>
          <p:grpSpPr>
            <a:xfrm>
              <a:off x="4467" y="368"/>
              <a:ext cx="7135" cy="7532"/>
              <a:chOff x="4467" y="368"/>
              <a:chExt cx="7135" cy="7532"/>
            </a:xfrm>
          </p:grpSpPr>
          <p:sp>
            <p:nvSpPr>
              <p:cNvPr id="480" name="Google Shape;480;p22"/>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2"/>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2"/>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2"/>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2"/>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2"/>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2"/>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2"/>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2"/>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2"/>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2"/>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2"/>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2"/>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2"/>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2"/>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2"/>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2"/>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2"/>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2"/>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2"/>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2"/>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2"/>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2"/>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2"/>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2"/>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2"/>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2"/>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2"/>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2"/>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2"/>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2"/>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2"/>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2"/>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2"/>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2"/>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2"/>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2"/>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2"/>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2"/>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2"/>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2"/>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2"/>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2"/>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2"/>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2"/>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2"/>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2"/>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2"/>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2"/>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2"/>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2"/>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2"/>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2"/>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2"/>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2"/>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2"/>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2"/>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2"/>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2"/>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2"/>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2"/>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2"/>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2"/>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2"/>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2"/>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2"/>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2"/>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2"/>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2"/>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2"/>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2"/>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2"/>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2"/>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2"/>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2"/>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2"/>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2"/>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2"/>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2"/>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2"/>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2"/>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2"/>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2"/>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2"/>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2"/>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2"/>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2"/>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2"/>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2"/>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2"/>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2"/>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2"/>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2"/>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2"/>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2"/>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2"/>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2"/>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2"/>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2"/>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2"/>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2"/>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2"/>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2"/>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2"/>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2"/>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2"/>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2"/>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2"/>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2"/>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2"/>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2"/>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2"/>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2"/>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2"/>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2"/>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2"/>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2"/>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2"/>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2"/>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2"/>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2"/>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2"/>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2"/>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2"/>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2"/>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2"/>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2"/>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2"/>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2"/>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2"/>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0" name="Google Shape;610;p22"/>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2"/>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2"/>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2"/>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2"/>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2"/>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2"/>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7" name="Google Shape;617;p22"/>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2"/>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2"/>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2"/>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2"/>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2"/>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2"/>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2"/>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2"/>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2"/>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2"/>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2"/>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2"/>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2"/>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2"/>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2"/>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2"/>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2"/>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2"/>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2"/>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2"/>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2"/>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2"/>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2"/>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2"/>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2"/>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2"/>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2"/>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2"/>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2"/>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2"/>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2"/>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2"/>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2"/>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2"/>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2"/>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2"/>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2"/>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2"/>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2"/>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2"/>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2"/>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2"/>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2"/>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2"/>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2"/>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2"/>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2"/>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2"/>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2"/>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2"/>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2"/>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2"/>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2"/>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2"/>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2"/>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2"/>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2"/>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2"/>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2"/>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2"/>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2"/>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2"/>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2"/>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2"/>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2"/>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2"/>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2"/>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2"/>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2"/>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2"/>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2"/>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2"/>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2"/>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2"/>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2"/>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2"/>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2"/>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2"/>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2"/>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2"/>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2"/>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2"/>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2"/>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2"/>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2"/>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3" name="Google Shape;703;p22"/>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4" name="Google Shape;704;p22"/>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5" name="Google Shape;705;p22"/>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6" name="Google Shape;706;p22"/>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7" name="Google Shape;707;p22"/>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8" name="Google Shape;708;p22"/>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9" name="Google Shape;709;p22"/>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10" name="Google Shape;710;p22"/>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1" name="Google Shape;711;p22"/>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14" name="Shape 714"/>
        <p:cNvGrpSpPr/>
        <p:nvPr/>
      </p:nvGrpSpPr>
      <p:grpSpPr>
        <a:xfrm>
          <a:off x="0" y="0"/>
          <a:ext cx="0" cy="0"/>
          <a:chOff x="0" y="0"/>
          <a:chExt cx="0" cy="0"/>
        </a:xfrm>
      </p:grpSpPr>
      <p:sp>
        <p:nvSpPr>
          <p:cNvPr id="715" name="Google Shape;715;p23"/>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6" name="Google Shape;716;p23"/>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7" name="Google Shape;717;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9" name="Google Shape;719;p23"/>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20" name="Google Shape;720;p23"/>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21" name="Shape 721"/>
        <p:cNvGrpSpPr/>
        <p:nvPr/>
      </p:nvGrpSpPr>
      <p:grpSpPr>
        <a:xfrm>
          <a:off x="0" y="0"/>
          <a:ext cx="0" cy="0"/>
          <a:chOff x="0" y="0"/>
          <a:chExt cx="0" cy="0"/>
        </a:xfrm>
      </p:grpSpPr>
      <p:sp>
        <p:nvSpPr>
          <p:cNvPr id="722" name="Google Shape;722;p2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p2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4" name="Google Shape;724;p24"/>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4"/>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4"/>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4"/>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24"/>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2" name="Google Shape;732;p24"/>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3" name="Google Shape;733;p24"/>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4" name="Google Shape;734;p24"/>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24"/>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6" name="Shape 736"/>
        <p:cNvGrpSpPr/>
        <p:nvPr/>
      </p:nvGrpSpPr>
      <p:grpSpPr>
        <a:xfrm>
          <a:off x="0" y="0"/>
          <a:ext cx="0" cy="0"/>
          <a:chOff x="0" y="0"/>
          <a:chExt cx="0" cy="0"/>
        </a:xfrm>
      </p:grpSpPr>
      <p:sp>
        <p:nvSpPr>
          <p:cNvPr id="737" name="Google Shape;737;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8" name="Google Shape;738;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9" name="Google Shape;739;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40" name="Google Shape;740;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41" name="Shape 741"/>
        <p:cNvGrpSpPr/>
        <p:nvPr/>
      </p:nvGrpSpPr>
      <p:grpSpPr>
        <a:xfrm>
          <a:off x="0" y="0"/>
          <a:ext cx="0" cy="0"/>
          <a:chOff x="0" y="0"/>
          <a:chExt cx="0" cy="0"/>
        </a:xfrm>
      </p:grpSpPr>
      <p:sp>
        <p:nvSpPr>
          <p:cNvPr id="742" name="Google Shape;742;p26"/>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43" name="Google Shape;743;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4" name="Google Shape;744;p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5" name="Google Shape;745;p26"/>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6" name="Shape 746"/>
        <p:cNvGrpSpPr/>
        <p:nvPr/>
      </p:nvGrpSpPr>
      <p:grpSpPr>
        <a:xfrm>
          <a:off x="0" y="0"/>
          <a:ext cx="0" cy="0"/>
          <a:chOff x="0" y="0"/>
          <a:chExt cx="0" cy="0"/>
        </a:xfrm>
      </p:grpSpPr>
      <p:sp>
        <p:nvSpPr>
          <p:cNvPr id="747" name="Google Shape;747;p27"/>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8" name="Google Shape;748;p27"/>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9" name="Google Shape;7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0" name="Google Shape;7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 name="Google Shape;7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52" name="Shape 752"/>
        <p:cNvGrpSpPr/>
        <p:nvPr/>
      </p:nvGrpSpPr>
      <p:grpSpPr>
        <a:xfrm>
          <a:off x="0" y="0"/>
          <a:ext cx="0" cy="0"/>
          <a:chOff x="0" y="0"/>
          <a:chExt cx="0" cy="0"/>
        </a:xfrm>
      </p:grpSpPr>
      <p:sp>
        <p:nvSpPr>
          <p:cNvPr id="753" name="Google Shape;753;p28"/>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54" name="Google Shape;754;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55" name="Shape 755"/>
        <p:cNvGrpSpPr/>
        <p:nvPr/>
      </p:nvGrpSpPr>
      <p:grpSpPr>
        <a:xfrm>
          <a:off x="0" y="0"/>
          <a:ext cx="0" cy="0"/>
          <a:chOff x="0" y="0"/>
          <a:chExt cx="0" cy="0"/>
        </a:xfrm>
      </p:grpSpPr>
      <p:cxnSp>
        <p:nvCxnSpPr>
          <p:cNvPr id="756" name="Google Shape;756;p2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p29"/>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8" name="Google Shape;75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9" name="Shape 759"/>
        <p:cNvGrpSpPr/>
        <p:nvPr/>
      </p:nvGrpSpPr>
      <p:grpSpPr>
        <a:xfrm>
          <a:off x="0" y="0"/>
          <a:ext cx="0" cy="0"/>
          <a:chOff x="0" y="0"/>
          <a:chExt cx="0" cy="0"/>
        </a:xfrm>
      </p:grpSpPr>
      <p:sp>
        <p:nvSpPr>
          <p:cNvPr id="760" name="Google Shape;760;p30"/>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61" name="Google Shape;761;p30"/>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2" name="Google Shape;762;p30"/>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3" name="Google Shape;76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65" name="Shape 765"/>
        <p:cNvGrpSpPr/>
        <p:nvPr/>
      </p:nvGrpSpPr>
      <p:grpSpPr>
        <a:xfrm>
          <a:off x="0" y="0"/>
          <a:ext cx="0" cy="0"/>
          <a:chOff x="0" y="0"/>
          <a:chExt cx="0" cy="0"/>
        </a:xfrm>
      </p:grpSpPr>
      <p:pic>
        <p:nvPicPr>
          <p:cNvPr id="766" name="Google Shape;766;p32"/>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7" name="Google Shape;767;p32"/>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71" name="Google Shape;771;p32"/>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72" name="Google Shape;772;p32"/>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73" name="Google Shape;773;p32"/>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74" name="Google Shape;774;p32"/>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75" name="Google Shape;775;p32"/>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76" name="Google Shape;776;p32"/>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7" name="Google Shape;777;p32"/>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8" name="Google Shape;778;p32"/>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9" name="Google Shape;779;p32"/>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32"/>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8" name="Shape 808"/>
        <p:cNvGrpSpPr/>
        <p:nvPr/>
      </p:nvGrpSpPr>
      <p:grpSpPr>
        <a:xfrm>
          <a:off x="0" y="0"/>
          <a:ext cx="0" cy="0"/>
          <a:chOff x="0" y="0"/>
          <a:chExt cx="0" cy="0"/>
        </a:xfrm>
      </p:grpSpPr>
      <p:pic>
        <p:nvPicPr>
          <p:cNvPr id="809" name="Google Shape;809;p33"/>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10" name="Google Shape;810;p33"/>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4" name="Shape 74"/>
        <p:cNvGrpSpPr/>
        <p:nvPr/>
      </p:nvGrpSpPr>
      <p:grpSpPr>
        <a:xfrm>
          <a:off x="0" y="0"/>
          <a:ext cx="0" cy="0"/>
          <a:chOff x="0" y="0"/>
          <a:chExt cx="0" cy="0"/>
        </a:xfrm>
      </p:grpSpPr>
      <p:sp>
        <p:nvSpPr>
          <p:cNvPr id="75" name="Google Shape;75;p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 name="Google Shape;78;p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79" name="Google Shape;79;p9"/>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80" name="Google Shape;80;p9"/>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85" name="Shape 85"/>
        <p:cNvGrpSpPr/>
        <p:nvPr/>
      </p:nvGrpSpPr>
      <p:grpSpPr>
        <a:xfrm>
          <a:off x="0" y="0"/>
          <a:ext cx="0" cy="0"/>
          <a:chOff x="0" y="0"/>
          <a:chExt cx="0" cy="0"/>
        </a:xfrm>
      </p:grpSpPr>
      <p:sp>
        <p:nvSpPr>
          <p:cNvPr id="86" name="Google Shape;86;p11"/>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1"/>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8" name="Google Shape;88;p11"/>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9" name="Google Shape;89;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91" name="Shape 91"/>
        <p:cNvGrpSpPr/>
        <p:nvPr/>
      </p:nvGrpSpPr>
      <p:grpSpPr>
        <a:xfrm>
          <a:off x="0" y="0"/>
          <a:ext cx="0" cy="0"/>
          <a:chOff x="0" y="0"/>
          <a:chExt cx="0" cy="0"/>
        </a:xfrm>
      </p:grpSpPr>
      <p:sp>
        <p:nvSpPr>
          <p:cNvPr id="92" name="Google Shape;92;p12"/>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12"/>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95" name="Google Shape;95;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21" Type="http://schemas.openxmlformats.org/officeDocument/2006/relationships/theme" Target="../theme/theme4.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grpSp>
        <p:nvGrpSpPr>
          <p:cNvPr id="82" name="Google Shape;82;p10"/>
          <p:cNvGrpSpPr/>
          <p:nvPr/>
        </p:nvGrpSpPr>
        <p:grpSpPr>
          <a:xfrm>
            <a:off x="11338050" y="303708"/>
            <a:ext cx="533270" cy="495123"/>
            <a:chOff x="11136560" y="116632"/>
            <a:chExt cx="734760" cy="682200"/>
          </a:xfrm>
        </p:grpSpPr>
        <p:sp>
          <p:nvSpPr>
            <p:cNvPr id="83" name="Google Shape;83;p10"/>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64" name="Shape 7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hyperlink" Target="https://basarat.gitbook.io/typescript/" TargetMode="External"/><Relationship Id="rId10" Type="http://schemas.openxmlformats.org/officeDocument/2006/relationships/hyperlink" Target="https://basarat.gitbook.io/typescript/" TargetMode="External"/><Relationship Id="rId13" Type="http://schemas.openxmlformats.org/officeDocument/2006/relationships/image" Target="../media/image21.png"/><Relationship Id="rId12"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15" Type="http://schemas.openxmlformats.org/officeDocument/2006/relationships/image" Target="../media/image22.png"/><Relationship Id="rId14" Type="http://schemas.openxmlformats.org/officeDocument/2006/relationships/image" Target="../media/image23.png"/><Relationship Id="rId16" Type="http://schemas.openxmlformats.org/officeDocument/2006/relationships/image" Target="../media/image24.png"/><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s://youtu.be/BwuLxPH8IDs" TargetMode="External"/><Relationship Id="rId4" Type="http://schemas.openxmlformats.org/officeDocument/2006/relationships/hyperlink" Target="https://youtu.be/BwuLxPH8IDs" TargetMode="External"/><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hyperlink" Target="https://youtu.be/aX3ZABCdC38" TargetMode="External"/><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67.png"/><Relationship Id="rId4" Type="http://schemas.openxmlformats.org/officeDocument/2006/relationships/hyperlink" Target="http://es6-features.org" TargetMode="External"/><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hyperlink" Target="https://www.typescriptlang.org/" TargetMode="External"/><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29.png"/><Relationship Id="rId5" Type="http://schemas.openxmlformats.org/officeDocument/2006/relationships/image" Target="../media/image47.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youtu.be/aC_QLLilwso" TargetMode="External"/><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hyperlink" Target="https://youtu.be/8aGhZQkoFbQ" TargetMode="External"/><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hyperlink" Target="https://javascript.info/while-for" TargetMode="External"/><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9.png"/><Relationship Id="rId6" Type="http://schemas.openxmlformats.org/officeDocument/2006/relationships/hyperlink" Target="https://www.typescriptlang.org/docs/handbook/basic-types.html" TargetMode="External"/><Relationship Id="rId7"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9.png"/><Relationship Id="rId6" Type="http://schemas.openxmlformats.org/officeDocument/2006/relationships/hyperlink" Target="https://livebook.manning.com/book/programming-with-types/chapter-1/131" TargetMode="External"/><Relationship Id="rId7"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14.png"/><Relationship Id="rId7" Type="http://schemas.openxmlformats.org/officeDocument/2006/relationships/hyperlink" Target="https://twitter.com/soyrochus" TargetMode="External"/><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codeburst.io/javascript-double-equals-vs-triple-equals-61d4ce5a121a" TargetMode="External"/><Relationship Id="rId4" Type="http://schemas.openxmlformats.org/officeDocument/2006/relationships/image" Target="../media/image29.png"/><Relationship Id="rId5"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ultimatecourses.com/blog/typescript-types-the-any-type"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hyperlink" Target="https://developer.mozilla.org/en-US/docs/Web/JavaScript/Reference/Template_literals" TargetMode="Externa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22" Type="http://schemas.openxmlformats.org/officeDocument/2006/relationships/hyperlink" Target="https://developer.mozilla.org/en-US/docs/Web/JavaScript/Enumerability_and_ownership_of_properties" TargetMode="External"/><Relationship Id="rId21" Type="http://schemas.openxmlformats.org/officeDocument/2006/relationships/hyperlink" Target="https://developer.mozilla.org/en-US/docs/Web/JavaScript/Enumerability_and_ownership_of_properties" TargetMode="External"/><Relationship Id="rId24" Type="http://schemas.openxmlformats.org/officeDocument/2006/relationships/hyperlink" Target="https://developer.mozilla.org/en-US/docs/Web/JavaScript/Guide/Iterators_and_Generators#Iterables"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26" Type="http://schemas.openxmlformats.org/officeDocument/2006/relationships/image" Target="../media/image29.png"/><Relationship Id="rId25" Type="http://schemas.openxmlformats.org/officeDocument/2006/relationships/hyperlink" Target="https://developer.mozilla.org/en-US/docs/Web/JavaScript/Reference/Statements/for...of" TargetMode="External"/><Relationship Id="rId5" Type="http://schemas.openxmlformats.org/officeDocument/2006/relationships/hyperlink" Target="https://developer.mozilla.org/en-US/docs/Web/JavaScript/Reference/Global_Objects/String" TargetMode="External"/><Relationship Id="rId6" Type="http://schemas.openxmlformats.org/officeDocument/2006/relationships/hyperlink" Target="https://developer.mozilla.org/en-US/docs/Web/JavaScript/Reference/Global_Objects/String"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 Id="rId11" Type="http://schemas.openxmlformats.org/officeDocument/2006/relationships/hyperlink" Target="https://developer.mozilla.org/en-US/docs/Web/API/NodeList" TargetMode="External"/><Relationship Id="rId10" Type="http://schemas.openxmlformats.org/officeDocument/2006/relationships/hyperlink" Target="https://developer.mozilla.org/en-US/docs/Web/JavaScript/Reference/Functions/arguments" TargetMode="External"/><Relationship Id="rId13" Type="http://schemas.openxmlformats.org/officeDocument/2006/relationships/hyperlink" Target="https://developer.mozilla.org/en-US/docs/Web/JavaScript/Reference/Global_Objects/TypedArray" TargetMode="External"/><Relationship Id="rId12" Type="http://schemas.openxmlformats.org/officeDocument/2006/relationships/hyperlink" Target="https://developer.mozilla.org/en-US/docs/Web/JavaScript/Reference/Global_Objects/TypedArray"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19" Type="http://schemas.openxmlformats.org/officeDocument/2006/relationships/hyperlink" Target="https://developer.mozilla.org/en-US/docs/Web/JavaScript/Reference/Statements/for...in" TargetMode="External"/><Relationship Id="rId18" Type="http://schemas.openxmlformats.org/officeDocument/2006/relationships/hyperlink" Target="https://developer.mozilla.org/en-US/docs/Web/JavaScript/Reference/Statements/for...o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hyperlink" Target="https://www.typescriptlang.org/docs/handbook/advanced-types.html" TargetMode="External"/><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hyperlink" Target="https://www.typescriptlang.org/docs/handbook/enums.html" TargetMode="External"/><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developer.mozilla.org/en-US/docs/Web/JavaScript/Reference/Global_Objects/undefined" TargetMode="Externa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hyperlink" Target="https://www.samanthaming.com/tidbits/25-js-essentials-falsy-values/" TargetMode="External"/><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hyperlink" Target="https://www.logicbig.com/tutorials/misc/typescript/type-assertions.html" TargetMode="External"/><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14.png"/><Relationship Id="rId7"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hyperlink" Target="https://medium.com/@kgrvr/typescript-functions-optional-parameters-b245e7a06d7d" TargetMode="External"/><Relationship Id="rId5"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hyperlink" Target="https://codeburst.io/explaining-value-vs-reference-in-javascript-647a975e12a0"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62.jpg"/><Relationship Id="rId4" Type="http://schemas.openxmlformats.org/officeDocument/2006/relationships/hyperlink" Target="https://opensource.com/article/17/6/functional-javascript" TargetMode="External"/><Relationship Id="rId5" Type="http://schemas.openxmlformats.org/officeDocument/2006/relationships/image" Target="../media/image29.png"/><Relationship Id="rId6" Type="http://schemas.openxmlformats.org/officeDocument/2006/relationships/hyperlink" Target="https://hackernoon.com/two-years-of-functional-programming-in-javascript-lessons-learned-1851667c72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hyperlink" Target="https://www.sitepoint.com/recursion-functional-javascript/" TargetMode="External"/><Relationship Id="rId5"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hyperlink" Target="https://codeburst.io/understanding-memoization-in-3-minutes-2e58daf33a19" TargetMode="External"/><Relationship Id="rId4" Type="http://schemas.openxmlformats.org/officeDocument/2006/relationships/image" Target="../media/image29.png"/><Relationship Id="rId5"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hyperlink" Target="https://dev.to/damcosset/higher-order-functions-in-javascript-4j8b"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hyperlink" Target="https://developer.mozilla.org/en-US/docs/Web/JavaScript/Closures" TargetMode="External"/><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hyperlink" Target="https://mariusschulz.com/blog/typing-functions-in-typescript" TargetMode="External"/><Relationship Id="rId5"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hyperlink" Target="https://www.typescriptlang.org/docs/handbook/generics.html" TargetMode="External"/><Relationship Id="rId5"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hyperlink" Target="https://codingblast.com/typescript-union-types-type-guards-type-aliases/" TargetMode="External"/><Relationship Id="rId5"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hyperlink" Target="https://developer.mozilla.org/en-US/docs/Learn/JavaScript/Objects/Basics" TargetMode="Externa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hyperlink" Target="https://www.codementor.io/@dariogarciamoya/understanding--this--in-javascript-du1084lyn?icn=post-8i1jca6jp&amp;ici=post-du1084lyn" TargetMode="Externa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www.codementor.io/@niladrisekhardutta/how-to-call-apply-and-bind-in-javascript-8i1jca6jp" TargetMode="Externa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hyperlink" Target="https://www.sitepoint.com/es6-enhanced-object-literals/"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hyperlink" Target="https://mariusschulz.com/blog/returning-object-literals-from-arrow-functions-in-javascript" TargetMode="External"/><Relationship Id="rId5"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hyperlink" Target="https://www.codementor.io/@dariogarciamoya/understanding-this-in-javascript-with-arrow-functions-gcpjwfyuc" TargetMode="Externa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hyperlink" Target="https://developer.mozilla.org/en-US/docs/Web/JavaScript/Reference/Statements/block" TargetMode="External"/><Relationship Id="rId4" Type="http://schemas.openxmlformats.org/officeDocument/2006/relationships/hyperlink" Target="https://developer.mozilla.org/en-US/docs/Web/JavaScript/Reference/Operators/Destructuring_assignment" TargetMode="External"/><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hyperlink" Target="https://hacks.mozilla.org/2015/08/es6-in-depth-modules/" TargetMode="Externa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50.png"/><Relationship Id="rId5" Type="http://schemas.openxmlformats.org/officeDocument/2006/relationships/hyperlink" Target="https://developer.mozilla.org/en-US/docs/Web/JavaScript/Reference/Statements/import" TargetMode="External"/><Relationship Id="rId6"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hyperlink" Target="https://www.typescriptlang.org/docs/handbook/type-compatibility.html" TargetMode="External"/><Relationship Id="rId5"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hyperlink" Target="https://www.typescriptlang.org/docs/handbook/interfaces.html" TargetMode="External"/><Relationship Id="rId5"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8.png"/><Relationship Id="rId5" Type="http://schemas.openxmlformats.org/officeDocument/2006/relationships/hyperlink" Target="https://www.typescriptlang.org/docs/handbook/interfaces.html" TargetMode="External"/><Relationship Id="rId6"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8.png"/><Relationship Id="rId4" Type="http://schemas.openxmlformats.org/officeDocument/2006/relationships/hyperlink" Target="https://github.com/microsoft/TypeScript/pull/33050" TargetMode="External"/><Relationship Id="rId5"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hyperlink" Target="https://khalilstemmler.com/articles/typescript-domain-driven-design/make-illegal-states-unrepresentable/" TargetMode="External"/><Relationship Id="rId4" Type="http://schemas.openxmlformats.org/officeDocument/2006/relationships/image" Target="../media/image29.png"/><Relationship Id="rId5" Type="http://schemas.openxmlformats.org/officeDocument/2006/relationships/hyperlink" Target="https://twitter.com/jdegoes/status/1089949149628375040?lang=en" TargetMode="External"/><Relationship Id="rId6" Type="http://schemas.openxmlformats.org/officeDocument/2006/relationships/hyperlink" Target="https://twitter.com/jdegoes/status/1089949149628375040?lang=e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60.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image" Target="../media/image58.png"/><Relationship Id="rId4" Type="http://schemas.openxmlformats.org/officeDocument/2006/relationships/hyperlink" Target="https://medium.com/@rajaraodv/is-class-in-es6-the-new-bad-part-6c4e6fe1ee65" TargetMode="External"/><Relationship Id="rId5"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developer.mozilla.org/en-US/docs/Web/JavaScript/Reference/Classes" TargetMode="Externa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 Id="rId6" Type="http://schemas.openxmlformats.org/officeDocument/2006/relationships/hyperlink" Target="https://developer.mozilla.org/en-US/docs/Web/JavaScript/Reference/Classes#Sub_classing_with_extends" TargetMode="External"/><Relationship Id="rId7"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hyperlink" Target="https://developer.mozilla.org/en-US/docs/Web/JavaScript/Reference/Functions/get" TargetMode="Externa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hyperlink" Target="https://www.typescriptlang.org/docs/handbook/classes.html#public-by-default" TargetMode="External"/><Relationship Id="rId5"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hyperlink" Target="https://nodejs.org/en/knowledge/getting-started/control-flow/what-are-callbacks/" TargetMode="Externa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hyperlink" Target="http://jamesknelson.com/grokking-es6-promises-the-four-functions-you-need-to-avoid-callback-hell/" TargetMode="External"/><Relationship Id="rId6"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hyperlink" Target="http://jamesknelson.com/grokking-es6-promises-the-four-functions-you-need-to-avoid-callback-hell/" TargetMode="Externa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hyperlink" Target="https://codeburst.io/a-simple-guide-to-es6-iterators-in-javascript-with-examples-189d052c3d8e" TargetMode="Externa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hyperlink" Target="https://developer.mozilla.org/en-US/docs/Web/JavaScript/Reference/Iteration_protocols#The_iterator_protocol" TargetMode="External"/><Relationship Id="rId5" Type="http://schemas.openxmlformats.org/officeDocument/2006/relationships/hyperlink" Target="https://developer.mozilla.org/en-US/docs/Web/JavaScript/Reference/Iteration_protocols#The_iterator_protocol" TargetMode="External"/><Relationship Id="rId6" Type="http://schemas.openxmlformats.org/officeDocument/2006/relationships/hyperlink" Target="https://codeburst.io/a-simple-guide-to-es6-iterators-in-javascript-with-examples-189d052c3d8e" TargetMode="External"/><Relationship Id="rId7" Type="http://schemas.openxmlformats.org/officeDocument/2006/relationships/image" Target="../media/image29.png"/><Relationship Id="rId8"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image" Target="../media/image61.png"/><Relationship Id="rId4" Type="http://schemas.openxmlformats.org/officeDocument/2006/relationships/hyperlink" Target="https://en.wikipedia.org/wiki/Run_to_completion_scheduling" TargetMode="External"/><Relationship Id="rId5" Type="http://schemas.openxmlformats.org/officeDocument/2006/relationships/hyperlink" Target="https://en.wikipedia.org/wiki/Run_to_completion_scheduling" TargetMode="External"/><Relationship Id="rId6" Type="http://schemas.openxmlformats.org/officeDocument/2006/relationships/hyperlink" Target="https://codeburst.io/understanding-generators-in-es6-javascript-with-examples-6728834016d5" TargetMode="External"/><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hyperlink" Target="https://github.com/tc39/proposal-async-iteration#async-generator-functions" TargetMode="External"/><Relationship Id="rId4" Type="http://schemas.openxmlformats.org/officeDocument/2006/relationships/hyperlink" Target="https://github.com/tc39/proposal-async-iteration#async-generator-functions" TargetMode="External"/><Relationship Id="rId9" Type="http://schemas.openxmlformats.org/officeDocument/2006/relationships/image" Target="../media/image8.png"/><Relationship Id="rId5" Type="http://schemas.openxmlformats.org/officeDocument/2006/relationships/hyperlink" Target="http://thecodebarbarian.com/getting-started-with-async-iterators-in-node-js#your-first-async-iterator" TargetMode="External"/><Relationship Id="rId6" Type="http://schemas.openxmlformats.org/officeDocument/2006/relationships/hyperlink" Target="http://thecodebarbarian.com/getting-started-with-async-iterators-in-node-js#your-first-async-iterator" TargetMode="External"/><Relationship Id="rId7" Type="http://schemas.openxmlformats.org/officeDocument/2006/relationships/hyperlink" Target="https://developer.mozilla.org/en-US/docs/Web/JavaScript/Guide/Iterators_and_Generators" TargetMode="External"/><Relationship Id="rId8" Type="http://schemas.openxmlformats.org/officeDocument/2006/relationships/hyperlink" Target="https://developer.mozilla.org/en-US/docs/Web/JavaScript/Guide/Iterators_and_Generators" TargetMode="External"/><Relationship Id="rId11" Type="http://schemas.openxmlformats.org/officeDocument/2006/relationships/image" Target="../media/image29.png"/><Relationship Id="rId10" Type="http://schemas.openxmlformats.org/officeDocument/2006/relationships/hyperlink" Target="https://jakearchibald.com/2017/async-iterators-and-generator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hyperlink" Target="https://www.typescriptlang.org/docs/handbook/decorators.html" TargetMode="External"/><Relationship Id="rId5"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hyperlink" Target="https://www.sparkbit.pl/typescript-decorators/" TargetMode="External"/><Relationship Id="rId4" Type="http://schemas.openxmlformats.org/officeDocument/2006/relationships/image" Target="../media/image29.png"/><Relationship Id="rId5" Type="http://schemas.openxmlformats.org/officeDocument/2006/relationships/hyperlink" Target="https://en.wikipedia.org/wiki/Syntactic_sugar" TargetMode="External"/><Relationship Id="rId6" Type="http://schemas.openxmlformats.org/officeDocument/2006/relationships/hyperlink" Target="https://en.wikipedia.org/wiki/Syntactic_sugar" TargetMode="External"/><Relationship Id="rId7"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image" Target="../media/image6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hyperlink" Target="https://developer.mozilla.org/en-US/docs/Web/JavaScript/Reference/Global_Objects/Function/call" TargetMode="Externa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6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hyperlink" Target="https://www.freecodecamp.org/news/what-is-variable-hoisting-differentiating-between-var-let-and-const-in-es6-f1a70bb43d/" TargetMode="External"/><Relationship Id="rId5"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hyperlink" Target="https://medium.com/front-end-developers/es6-variable-scopes-in-loops-with-closure-9cde7a198744" TargetMode="External"/><Relationship Id="rId4"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 Id="rId3" Type="http://schemas.openxmlformats.org/officeDocument/2006/relationships/image" Target="../media/image8.png"/><Relationship Id="rId4" Type="http://schemas.openxmlformats.org/officeDocument/2006/relationships/hyperlink" Target="https://developer.mozilla.org/en-US/docs/Web/JavaScript/Reference/Statements/const" TargetMode="External"/><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image" Target="../media/image8.png"/><Relationship Id="rId4" Type="http://schemas.openxmlformats.org/officeDocument/2006/relationships/hyperlink" Target="https://github.com/microsoft/TypeScript/wiki/FAQ#what-is-type-erasure" TargetMode="External"/><Relationship Id="rId5"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 Id="rId3" Type="http://schemas.openxmlformats.org/officeDocument/2006/relationships/hyperlink" Target="https://www.typescriptlang.org/docs/handbook/compiler-options.html" TargetMode="Externa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63.png"/><Relationship Id="rId4" Type="http://schemas.openxmlformats.org/officeDocument/2006/relationships/hyperlink" Target="https://www.typescriptlang.org/docs/handbook/type-inference.html#contextual-typing" TargetMode="External"/><Relationship Id="rId5"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 Id="rId3" Type="http://schemas.openxmlformats.org/officeDocument/2006/relationships/hyperlink" Target="https://www.typescriptlang.org/docs/handbook/declaration-files/do-s-and-don-ts.html" TargetMode="Externa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image" Target="../media/image8.png"/><Relationship Id="rId4" Type="http://schemas.openxmlformats.org/officeDocument/2006/relationships/hyperlink" Target="https://www.typescriptlang.org/docs/handbook/declaration-files/do-s-and-don-ts.html" TargetMode="External"/><Relationship Id="rId5"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5.xml"/><Relationship Id="rId3" Type="http://schemas.openxmlformats.org/officeDocument/2006/relationships/hyperlink" Target="https://javascript.info/" TargetMode="External"/><Relationship Id="rId4" Type="http://schemas.openxmlformats.org/officeDocument/2006/relationships/hyperlink" Target="https://mariusschulz.com/blog" TargetMode="External"/><Relationship Id="rId5" Type="http://schemas.openxmlformats.org/officeDocument/2006/relationships/hyperlink" Target="https://www.javascripttutorial.net/es6/" TargetMode="External"/><Relationship Id="rId6" Type="http://schemas.openxmlformats.org/officeDocument/2006/relationships/hyperlink" Target="http://es6-features.org/" TargetMode="External"/><Relationship Id="rId7" Type="http://schemas.openxmlformats.org/officeDocument/2006/relationships/hyperlink" Target="https://htmlcheatsheet.com/j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4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885" name="Google Shape;885;p43"/>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a:t>
            </a:r>
            <a:r>
              <a:rPr b="1" lang="en-US" sz="1200">
                <a:solidFill>
                  <a:srgbClr val="3F3F3F"/>
                </a:solidFill>
              </a:rPr>
              <a:t>ebook</a:t>
            </a:r>
            <a:r>
              <a:rPr b="1" lang="en-US" sz="1200">
                <a:solidFill>
                  <a:srgbClr val="3F3F3F"/>
                </a:solidFill>
              </a:rPr>
              <a:t>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886" name="Google Shape;886;p43"/>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887" name="Google Shape;887;p43"/>
          <p:cNvSpPr txBox="1"/>
          <p:nvPr>
            <p:ph idx="1" type="body"/>
          </p:nvPr>
        </p:nvSpPr>
        <p:spPr>
          <a:xfrm>
            <a:off x="684175" y="1169450"/>
            <a:ext cx="5556300" cy="5388000"/>
          </a:xfrm>
          <a:prstGeom prst="rect">
            <a:avLst/>
          </a:prstGeom>
          <a:noFill/>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457200" lvl="0" marL="2286000" rtl="0" algn="l">
              <a:lnSpc>
                <a:spcPct val="135714"/>
              </a:lnSpc>
              <a:spcBef>
                <a:spcPts val="0"/>
              </a:spcBef>
              <a:spcAft>
                <a:spcPts val="0"/>
              </a:spcAft>
              <a:buNone/>
            </a:pPr>
            <a:r>
              <a:t/>
            </a:r>
            <a:endParaRPr b="1" sz="1800">
              <a:solidFill>
                <a:srgbClr val="3F3F3F"/>
              </a:solidFill>
            </a:endParaRPr>
          </a:p>
          <a:p>
            <a:pPr indent="457200" lvl="0" marL="2286000" rtl="0" algn="l">
              <a:lnSpc>
                <a:spcPct val="135714"/>
              </a:lnSpc>
              <a:spcBef>
                <a:spcPts val="0"/>
              </a:spcBef>
              <a:spcAft>
                <a:spcPts val="0"/>
              </a:spcAft>
              <a:buNone/>
            </a:pPr>
            <a:r>
              <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Network (MDN)</a:t>
            </a:r>
            <a:endParaRPr b="1" sz="18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The foremost resource for </a:t>
            </a:r>
            <a:endParaRPr b="1" sz="12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web developers</a:t>
            </a:r>
            <a:endParaRPr b="1" sz="1200">
              <a:solidFill>
                <a:srgbClr val="3F3F3F"/>
              </a:solidFill>
            </a:endParaRPr>
          </a:p>
          <a:p>
            <a:pPr indent="457200" lvl="0" marL="27432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r>
              <a:rPr b="1" lang="en-US" sz="1800">
                <a:solidFill>
                  <a:srgbClr val="3F3F3F"/>
                </a:solidFill>
              </a:rPr>
              <a:t>Eloquent JavaScript </a:t>
            </a:r>
            <a:endParaRPr b="1" sz="18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(free e-book from basic to </a:t>
            </a:r>
            <a:endParaRPr b="1" sz="12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advanced JavaScript) </a:t>
            </a:r>
            <a:endParaRPr b="1" sz="1200">
              <a:solidFill>
                <a:srgbClr val="3F3F3F"/>
              </a:solidFill>
            </a:endParaRPr>
          </a:p>
          <a:p>
            <a:pPr indent="457200" lvl="0" marL="1828800" rtl="0" algn="l">
              <a:lnSpc>
                <a:spcPct val="135714"/>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0"/>
              </a:rPr>
              <a:t>https://basarat.gitbook.io/typescript</a:t>
            </a:r>
            <a:r>
              <a:rPr b="1" lang="en-US" sz="1200" u="sng">
                <a:solidFill>
                  <a:schemeClr val="hlink"/>
                </a:solidFill>
                <a:hlinkClick r:id="rId11"/>
              </a:rPr>
              <a:t>/</a:t>
            </a:r>
            <a:endParaRPr b="1" sz="12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888" name="Google Shape;888;p43"/>
          <p:cNvPicPr preferRelativeResize="0"/>
          <p:nvPr/>
        </p:nvPicPr>
        <p:blipFill rotWithShape="1">
          <a:blip r:embed="rId12">
            <a:alphaModFix/>
          </a:blip>
          <a:srcRect b="0" l="35486" r="10318" t="5365"/>
          <a:stretch/>
        </p:blipFill>
        <p:spPr>
          <a:xfrm>
            <a:off x="5369517" y="1169452"/>
            <a:ext cx="870951" cy="797784"/>
          </a:xfrm>
          <a:prstGeom prst="rect">
            <a:avLst/>
          </a:prstGeom>
          <a:noFill/>
          <a:ln>
            <a:noFill/>
          </a:ln>
        </p:spPr>
      </p:pic>
      <p:pic>
        <p:nvPicPr>
          <p:cNvPr id="889" name="Google Shape;889;p43"/>
          <p:cNvPicPr preferRelativeResize="0"/>
          <p:nvPr/>
        </p:nvPicPr>
        <p:blipFill>
          <a:blip r:embed="rId13">
            <a:alphaModFix/>
          </a:blip>
          <a:stretch>
            <a:fillRect/>
          </a:stretch>
        </p:blipFill>
        <p:spPr>
          <a:xfrm>
            <a:off x="7320576" y="4115500"/>
            <a:ext cx="1638173" cy="2120625"/>
          </a:xfrm>
          <a:prstGeom prst="rect">
            <a:avLst/>
          </a:prstGeom>
          <a:noFill/>
          <a:ln>
            <a:noFill/>
          </a:ln>
        </p:spPr>
      </p:pic>
      <p:pic>
        <p:nvPicPr>
          <p:cNvPr id="890" name="Google Shape;890;p43"/>
          <p:cNvPicPr preferRelativeResize="0"/>
          <p:nvPr/>
        </p:nvPicPr>
        <p:blipFill>
          <a:blip r:embed="rId14">
            <a:alphaModFix/>
          </a:blip>
          <a:stretch>
            <a:fillRect/>
          </a:stretch>
        </p:blipFill>
        <p:spPr>
          <a:xfrm>
            <a:off x="6859225" y="1618100"/>
            <a:ext cx="2573076" cy="1887475"/>
          </a:xfrm>
          <a:prstGeom prst="rect">
            <a:avLst/>
          </a:prstGeom>
          <a:noFill/>
          <a:ln>
            <a:noFill/>
          </a:ln>
        </p:spPr>
      </p:pic>
      <p:pic>
        <p:nvPicPr>
          <p:cNvPr id="891" name="Google Shape;891;p43"/>
          <p:cNvPicPr preferRelativeResize="0"/>
          <p:nvPr/>
        </p:nvPicPr>
        <p:blipFill>
          <a:blip r:embed="rId15">
            <a:alphaModFix/>
          </a:blip>
          <a:stretch>
            <a:fillRect/>
          </a:stretch>
        </p:blipFill>
        <p:spPr>
          <a:xfrm>
            <a:off x="980900" y="1640000"/>
            <a:ext cx="2573076" cy="1843661"/>
          </a:xfrm>
          <a:prstGeom prst="rect">
            <a:avLst/>
          </a:prstGeom>
          <a:noFill/>
          <a:ln>
            <a:noFill/>
          </a:ln>
        </p:spPr>
      </p:pic>
      <p:pic>
        <p:nvPicPr>
          <p:cNvPr id="892" name="Google Shape;892;p43"/>
          <p:cNvPicPr preferRelativeResize="0"/>
          <p:nvPr/>
        </p:nvPicPr>
        <p:blipFill>
          <a:blip r:embed="rId16">
            <a:alphaModFix/>
          </a:blip>
          <a:stretch>
            <a:fillRect/>
          </a:stretch>
        </p:blipFill>
        <p:spPr>
          <a:xfrm>
            <a:off x="1497050" y="4115500"/>
            <a:ext cx="1540767" cy="2120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44"/>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899" name="Google Shape;899;p4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00" name="Google Shape;900;p44">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01" name="Google Shape;901;p44">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45"/>
          <p:cNvSpPr txBox="1"/>
          <p:nvPr>
            <p:ph idx="1" type="body"/>
          </p:nvPr>
        </p:nvSpPr>
        <p:spPr>
          <a:xfrm>
            <a:off x="863475" y="1268436"/>
            <a:ext cx="10662600" cy="10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The basic introductory part of this course is less than an hour. That is enough for those who have dabbled in JavaScript or TypeScript before. </a:t>
            </a:r>
            <a:endParaRPr/>
          </a:p>
          <a:p>
            <a:pPr indent="0" lvl="0" marL="0" rtl="0" algn="ctr">
              <a:spcBef>
                <a:spcPts val="600"/>
              </a:spcBef>
              <a:spcAft>
                <a:spcPts val="600"/>
              </a:spcAft>
              <a:buNone/>
            </a:pPr>
            <a:r>
              <a:rPr lang="en-US" u="sng">
                <a:solidFill>
                  <a:schemeClr val="hlink"/>
                </a:solidFill>
                <a:hlinkClick r:id="rId3"/>
              </a:rPr>
              <a:t>If you have not, then please do this or similar online course, first. </a:t>
            </a:r>
            <a:endParaRPr/>
          </a:p>
        </p:txBody>
      </p:sp>
      <p:sp>
        <p:nvSpPr>
          <p:cNvPr id="908" name="Google Shape;908;p45"/>
          <p:cNvSpPr txBox="1"/>
          <p:nvPr>
            <p:ph type="title"/>
          </p:nvPr>
        </p:nvSpPr>
        <p:spPr>
          <a:xfrm>
            <a:off x="858600" y="370575"/>
            <a:ext cx="8934900" cy="637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No real experience?</a:t>
            </a:r>
            <a:endParaRPr/>
          </a:p>
          <a:p>
            <a:pPr indent="0" lvl="0" marL="0" rtl="0" algn="l">
              <a:spcBef>
                <a:spcPts val="0"/>
              </a:spcBef>
              <a:spcAft>
                <a:spcPts val="0"/>
              </a:spcAft>
              <a:buNone/>
            </a:pPr>
            <a:r>
              <a:rPr lang="en-US"/>
              <a:t>Do an </a:t>
            </a:r>
            <a:r>
              <a:rPr lang="en-US"/>
              <a:t>introductory</a:t>
            </a:r>
            <a:r>
              <a:rPr lang="en-US"/>
              <a:t> course</a:t>
            </a:r>
            <a:endParaRPr/>
          </a:p>
        </p:txBody>
      </p:sp>
      <p:pic>
        <p:nvPicPr>
          <p:cNvPr id="909" name="Google Shape;909;p45">
            <a:hlinkClick r:id="rId4"/>
          </p:cNvPr>
          <p:cNvPicPr preferRelativeResize="0"/>
          <p:nvPr/>
        </p:nvPicPr>
        <p:blipFill>
          <a:blip r:embed="rId5">
            <a:alphaModFix/>
          </a:blip>
          <a:stretch>
            <a:fillRect/>
          </a:stretch>
        </p:blipFill>
        <p:spPr>
          <a:xfrm>
            <a:off x="1700738" y="2402836"/>
            <a:ext cx="9079480" cy="42176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46"/>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915" name="Google Shape;915;p46"/>
          <p:cNvGrpSpPr/>
          <p:nvPr/>
        </p:nvGrpSpPr>
        <p:grpSpPr>
          <a:xfrm>
            <a:off x="6225550" y="4100853"/>
            <a:ext cx="5966848" cy="2757003"/>
            <a:chOff x="7662396" y="4613250"/>
            <a:chExt cx="4529604" cy="2244751"/>
          </a:xfrm>
        </p:grpSpPr>
        <p:pic>
          <p:nvPicPr>
            <p:cNvPr id="916" name="Google Shape;916;p46"/>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17" name="Google Shape;917;p46"/>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4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924" name="Google Shape;924;p47"/>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925" name="Google Shape;925;p4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4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932" name="Google Shape;932;p48"/>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933" name="Google Shape;933;p48"/>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934" name="Google Shape;934;p48"/>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935" name="Google Shape;935;p48"/>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936" name="Google Shape;936;p48"/>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937" name="Google Shape;937;p4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49"/>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944" name="Google Shape;944;p49"/>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945" name="Google Shape;945;p4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5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952" name="Google Shape;952;p50"/>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953" name="Google Shape;953;p50">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5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960" name="Google Shape;960;p51"/>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961" name="Google Shape;961;p51"/>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962" name="Google Shape;962;p51"/>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963" name="Google Shape;963;p51"/>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966" name="Google Shape;966;p5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pic>
        <p:nvPicPr>
          <p:cNvPr id="972" name="Google Shape;972;p52"/>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73" name="Google Shape;973;p52"/>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74" name="Google Shape;974;p52"/>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75" name="Google Shape;975;p52"/>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76" name="Google Shape;976;p52"/>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77" name="Google Shape;977;p52"/>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78" name="Google Shape;978;p52"/>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79" name="Google Shape;979;p52">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35"/>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20" name="Google Shape;820;p35"/>
          <p:cNvGrpSpPr/>
          <p:nvPr/>
        </p:nvGrpSpPr>
        <p:grpSpPr>
          <a:xfrm>
            <a:off x="0" y="3136025"/>
            <a:ext cx="12191999" cy="3760800"/>
            <a:chOff x="0" y="3136025"/>
            <a:chExt cx="12191999" cy="3760800"/>
          </a:xfrm>
        </p:grpSpPr>
        <p:pic>
          <p:nvPicPr>
            <p:cNvPr id="821" name="Google Shape;821;p35"/>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22" name="Google Shape;822;p35"/>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23" name="Google Shape;823;p35"/>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24" name="Google Shape;824;p35"/>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53"/>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85" name="Google Shape;985;p53"/>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86" name="Google Shape;986;p53"/>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87" name="Google Shape;987;p53"/>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88" name="Google Shape;988;p53">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4"/>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94" name="Google Shape;994;p54"/>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95" name="Google Shape;995;p54"/>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96" name="Google Shape;996;p5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5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002" name="Google Shape;1002;p55"/>
          <p:cNvGrpSpPr/>
          <p:nvPr/>
        </p:nvGrpSpPr>
        <p:grpSpPr>
          <a:xfrm>
            <a:off x="0" y="4101003"/>
            <a:ext cx="5966848" cy="2757003"/>
            <a:chOff x="7662396" y="4613250"/>
            <a:chExt cx="4529604" cy="2244751"/>
          </a:xfrm>
        </p:grpSpPr>
        <p:pic>
          <p:nvPicPr>
            <p:cNvPr id="1003" name="Google Shape;1003;p55"/>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004" name="Google Shape;1004;p55"/>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005" name="Google Shape;1005;p55"/>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1006" name="Google Shape;1006;p55"/>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1012" name="Google Shape;1012;p56"/>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1013" name="Google Shape;1013;p56"/>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1014" name="Google Shape;1014;p56"/>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1015" name="Google Shape;1015;p56"/>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1017" name="Google Shape;1017;p56"/>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1018" name="Google Shape;1018;p5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57"/>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1025" name="Google Shape;1025;p5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1026" name="Google Shape;1026;p57"/>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27" name="Google Shape;1027;p57"/>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8" name="Google Shape;1028;p5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5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34" name="Google Shape;1034;p58"/>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35" name="Google Shape;1035;p58"/>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36" name="Google Shape;1036;p58"/>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8"/>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38" name="Google Shape;1038;p58"/>
          <p:cNvPicPr preferRelativeResize="0"/>
          <p:nvPr/>
        </p:nvPicPr>
        <p:blipFill>
          <a:blip r:embed="rId3">
            <a:alphaModFix/>
          </a:blip>
          <a:stretch>
            <a:fillRect/>
          </a:stretch>
        </p:blipFill>
        <p:spPr>
          <a:xfrm>
            <a:off x="7453400" y="5832200"/>
            <a:ext cx="348500" cy="348500"/>
          </a:xfrm>
          <a:prstGeom prst="rect">
            <a:avLst/>
          </a:prstGeom>
          <a:noFill/>
          <a:ln>
            <a:noFill/>
          </a:ln>
        </p:spPr>
      </p:pic>
      <p:pic>
        <p:nvPicPr>
          <p:cNvPr id="1039" name="Google Shape;1039;p5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5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45" name="Google Shape;1045;p59"/>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46" name="Google Shape;1046;p59"/>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47" name="Google Shape;1047;p59"/>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48" name="Google Shape;1048;p59"/>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49" name="Google Shape;1049;p59"/>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50" name="Google Shape;1050;p59">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6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56" name="Google Shape;1056;p60"/>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57" name="Google Shape;1057;p60"/>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58" name="Google Shape;1058;p60"/>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59" name="Google Shape;1059;p6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61"/>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65" name="Google Shape;1065;p61"/>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66" name="Google Shape;1066;p61"/>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67" name="Google Shape;1067;p61"/>
          <p:cNvPicPr preferRelativeResize="0"/>
          <p:nvPr/>
        </p:nvPicPr>
        <p:blipFill>
          <a:blip r:embed="rId3">
            <a:alphaModFix/>
          </a:blip>
          <a:stretch>
            <a:fillRect/>
          </a:stretch>
        </p:blipFill>
        <p:spPr>
          <a:xfrm>
            <a:off x="11033250" y="982013"/>
            <a:ext cx="870949" cy="812024"/>
          </a:xfrm>
          <a:prstGeom prst="rect">
            <a:avLst/>
          </a:prstGeom>
          <a:noFill/>
          <a:ln>
            <a:noFill/>
          </a:ln>
        </p:spPr>
      </p:pic>
      <p:pic>
        <p:nvPicPr>
          <p:cNvPr id="1068" name="Google Shape;1068;p6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62"/>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74" name="Google Shape;1074;p62"/>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TypeScript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strong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75" name="Google Shape;1075;p62"/>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76" name="Google Shape;1076;p62"/>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77" name="Google Shape;1077;p62"/>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78" name="Google Shape;1078;p62"/>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79" name="Google Shape;1079;p6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3"/>
          <p:cNvSpPr txBox="1"/>
          <p:nvPr>
            <p:ph type="title"/>
          </p:nvPr>
        </p:nvSpPr>
        <p:spPr>
          <a:xfrm>
            <a:off x="858595" y="370575"/>
            <a:ext cx="9411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Equality comparisons and sameness</a:t>
            </a:r>
            <a:endParaRPr/>
          </a:p>
        </p:txBody>
      </p:sp>
      <p:sp>
        <p:nvSpPr>
          <p:cNvPr id="1086" name="Google Shape;1086;p63"/>
          <p:cNvSpPr txBox="1"/>
          <p:nvPr>
            <p:ph idx="1" type="body"/>
          </p:nvPr>
        </p:nvSpPr>
        <p:spPr>
          <a:xfrm>
            <a:off x="1235875" y="1268425"/>
            <a:ext cx="5004600" cy="50988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Strict equality using ===</a:t>
            </a:r>
            <a:endParaRPr b="1" sz="1700">
              <a:solidFill>
                <a:schemeClr val="dk1"/>
              </a:solidFill>
            </a:endParaRPr>
          </a:p>
          <a:p>
            <a:pPr indent="0" lvl="0" marL="0" rtl="0" algn="l">
              <a:lnSpc>
                <a:spcPct val="115000"/>
              </a:lnSpc>
              <a:spcBef>
                <a:spcPts val="1400"/>
              </a:spcBef>
              <a:spcAft>
                <a:spcPts val="0"/>
              </a:spcAft>
              <a:buNone/>
            </a:pPr>
            <a:r>
              <a:rPr lang="en-US" sz="1200">
                <a:solidFill>
                  <a:schemeClr val="dk1"/>
                </a:solidFill>
              </a:rPr>
              <a:t>Strict equality compares two values for equality. Neither value is implicitly converted to some other value before being compared. If the values have different types, the values are considered unequal. If the values have the same type, are not numbers, and have the same value, they're considered equal.</a:t>
            </a:r>
            <a:r>
              <a:rPr b="1" lang="en-US" sz="1200">
                <a:solidFill>
                  <a:schemeClr val="dk1"/>
                </a:solidFill>
              </a:rPr>
              <a:t>Strict equality is almost always the correct comparison operation to use. </a:t>
            </a:r>
            <a:r>
              <a:rPr lang="en-US" sz="1200">
                <a:solidFill>
                  <a:schemeClr val="dk1"/>
                </a:solidFill>
              </a:rPr>
              <a:t>For all values except numbers, it uses the obvious semantics: a value is only equal to itself. </a:t>
            </a:r>
            <a:endParaRPr sz="1200">
              <a:solidFill>
                <a:schemeClr val="dk1"/>
              </a:solidFill>
            </a:endParaRPr>
          </a:p>
          <a:p>
            <a:pPr indent="0" lvl="0" marL="0" rtl="0" algn="l">
              <a:lnSpc>
                <a:spcPct val="133333"/>
              </a:lnSpc>
              <a:spcBef>
                <a:spcPts val="140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true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str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obj</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undefined</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false</a:t>
            </a:r>
            <a:endParaRPr sz="1000">
              <a:solidFill>
                <a:srgbClr val="008000"/>
              </a:solidFill>
              <a:highlight>
                <a:srgbClr val="FFFFFF"/>
              </a:highlight>
              <a:latin typeface="Consolas"/>
              <a:ea typeface="Consolas"/>
              <a:cs typeface="Consolas"/>
              <a:sym typeface="Consolas"/>
            </a:endParaRPr>
          </a:p>
          <a:p>
            <a:pPr indent="0" lvl="0" marL="0" rtl="0" algn="l">
              <a:lnSpc>
                <a:spcPct val="115000"/>
              </a:lnSpc>
              <a:spcBef>
                <a:spcPts val="140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35714"/>
              </a:lnSpc>
              <a:spcBef>
                <a:spcPts val="1400"/>
              </a:spcBef>
              <a:spcAft>
                <a:spcPts val="0"/>
              </a:spcAft>
              <a:buNone/>
            </a:pPr>
            <a:r>
              <a:t/>
            </a:r>
            <a:endParaRPr sz="1000">
              <a:solidFill>
                <a:srgbClr val="008000"/>
              </a:solidFill>
              <a:highlight>
                <a:srgbClr val="FFFFFF"/>
              </a:highlight>
              <a:latin typeface="Consolas"/>
              <a:ea typeface="Consolas"/>
              <a:cs typeface="Consolas"/>
              <a:sym typeface="Consolas"/>
            </a:endParaRPr>
          </a:p>
        </p:txBody>
      </p:sp>
      <p:pic>
        <p:nvPicPr>
          <p:cNvPr id="1087" name="Google Shape;1087;p6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088" name="Google Shape;1088;p63"/>
          <p:cNvPicPr preferRelativeResize="0"/>
          <p:nvPr/>
        </p:nvPicPr>
        <p:blipFill>
          <a:blip r:embed="rId5">
            <a:alphaModFix/>
          </a:blip>
          <a:stretch>
            <a:fillRect/>
          </a:stretch>
        </p:blipFill>
        <p:spPr>
          <a:xfrm>
            <a:off x="6451775" y="4056129"/>
            <a:ext cx="5518201" cy="2311096"/>
          </a:xfrm>
          <a:prstGeom prst="rect">
            <a:avLst/>
          </a:prstGeom>
          <a:noFill/>
          <a:ln>
            <a:noFill/>
          </a:ln>
        </p:spPr>
      </p:pic>
      <p:sp>
        <p:nvSpPr>
          <p:cNvPr id="1089" name="Google Shape;1089;p63"/>
          <p:cNvSpPr txBox="1"/>
          <p:nvPr>
            <p:ph idx="1" type="body"/>
          </p:nvPr>
        </p:nvSpPr>
        <p:spPr>
          <a:xfrm>
            <a:off x="6451850" y="1268425"/>
            <a:ext cx="5518200" cy="5019000"/>
          </a:xfrm>
          <a:prstGeom prst="rect">
            <a:avLst/>
          </a:prstGeom>
          <a:ln>
            <a:noFill/>
          </a:ln>
        </p:spPr>
        <p:txBody>
          <a:bodyPr anchorCtr="0" anchor="t" bIns="91425" lIns="182875" spcFirstLastPara="1" rIns="91425" wrap="square" tIns="18287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Loose equality using ==</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Loose equality compares two values for equality, </a:t>
            </a:r>
            <a:r>
              <a:rPr i="1" lang="en-US" sz="1200">
                <a:solidFill>
                  <a:schemeClr val="dk1"/>
                </a:solidFill>
              </a:rPr>
              <a:t>after</a:t>
            </a:r>
            <a:r>
              <a:rPr lang="en-US" sz="1200">
                <a:solidFill>
                  <a:schemeClr val="dk1"/>
                </a:solidFill>
              </a:rPr>
              <a:t> converting both values to a common type. After conversions (one or both sides may undergo conversions), the final equality comparison is performed exactly as === performs it. Loose equality is </a:t>
            </a:r>
            <a:r>
              <a:rPr i="1" lang="en-US" sz="1200">
                <a:solidFill>
                  <a:schemeClr val="dk1"/>
                </a:solidFill>
              </a:rPr>
              <a:t>symmetric</a:t>
            </a:r>
            <a:r>
              <a:rPr lang="en-US" sz="1200">
                <a:solidFill>
                  <a:schemeClr val="dk1"/>
                </a:solidFill>
              </a:rPr>
              <a:t>: A == B always has identical semantics to B == A for any values of A and B (except for the order of applied conversions).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rPr>
              <a:t>The equality comparison is performed as follows for operands of the various types:</a:t>
            </a:r>
            <a:endParaRPr sz="1200">
              <a:solidFill>
                <a:schemeClr val="dk1"/>
              </a:solidFill>
            </a:endParaRPr>
          </a:p>
          <a:p>
            <a:pPr indent="0" lvl="0" marL="0" rtl="0" algn="l">
              <a:lnSpc>
                <a:spcPct val="135714"/>
              </a:lnSpc>
              <a:spcBef>
                <a:spcPts val="1400"/>
              </a:spcBef>
              <a:spcAft>
                <a:spcPts val="0"/>
              </a:spcAft>
              <a:buNone/>
            </a:pPr>
            <a:r>
              <a:t/>
            </a:r>
            <a:endParaRPr sz="1200">
              <a:solidFill>
                <a:srgbClr val="267F99"/>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64"/>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96" name="Google Shape;1096;p64"/>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pic>
        <p:nvPicPr>
          <p:cNvPr id="1097" name="Google Shape;1097;p6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103" name="Google Shape;1103;p65"/>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104" name="Google Shape;1104;p65"/>
          <p:cNvCxnSpPr>
            <a:stCxn id="1105"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105" name="Google Shape;1105;p65"/>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106" name="Google Shape;1106;p65"/>
          <p:cNvCxnSpPr>
            <a:stCxn id="1107"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107" name="Google Shape;1107;p65"/>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108" name="Google Shape;1108;p65"/>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0" name="Google Shape;1110;p6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6"/>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116" name="Google Shape;1116;p66"/>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117" name="Google Shape;1117;p66"/>
          <p:cNvPicPr preferRelativeResize="0"/>
          <p:nvPr/>
        </p:nvPicPr>
        <p:blipFill>
          <a:blip r:embed="rId3">
            <a:alphaModFix/>
          </a:blip>
          <a:stretch>
            <a:fillRect/>
          </a:stretch>
        </p:blipFill>
        <p:spPr>
          <a:xfrm>
            <a:off x="488750" y="4640075"/>
            <a:ext cx="369848" cy="348699"/>
          </a:xfrm>
          <a:prstGeom prst="rect">
            <a:avLst/>
          </a:prstGeom>
          <a:noFill/>
          <a:ln>
            <a:noFill/>
          </a:ln>
        </p:spPr>
      </p:pic>
      <p:pic>
        <p:nvPicPr>
          <p:cNvPr id="1118" name="Google Shape;1118;p6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125" name="Google Shape;1125;p67"/>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126" name="Google Shape;1126;p67"/>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pic>
        <p:nvPicPr>
          <p:cNvPr id="1127" name="Google Shape;1127;p67">
            <a:hlinkClick r:id="rId25"/>
          </p:cNvPr>
          <p:cNvPicPr preferRelativeResize="0"/>
          <p:nvPr/>
        </p:nvPicPr>
        <p:blipFill rotWithShape="1">
          <a:blip r:embed="rId2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68"/>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133" name="Google Shape;1133;p68"/>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134" name="Google Shape;1134;p68"/>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135" name="Google Shape;1135;p68"/>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8"/>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137" name="Google Shape;1137;p68"/>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138" name="Google Shape;1138;p68"/>
          <p:cNvSpPr/>
          <p:nvPr/>
        </p:nvSpPr>
        <p:spPr>
          <a:xfrm>
            <a:off x="1794325" y="28112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6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145" name="Google Shape;1145;p69"/>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146" name="Google Shape;1146;p69"/>
          <p:cNvPicPr preferRelativeResize="0"/>
          <p:nvPr/>
        </p:nvPicPr>
        <p:blipFill>
          <a:blip r:embed="rId3">
            <a:alphaModFix/>
          </a:blip>
          <a:stretch>
            <a:fillRect/>
          </a:stretch>
        </p:blipFill>
        <p:spPr>
          <a:xfrm>
            <a:off x="359775" y="1402425"/>
            <a:ext cx="369848" cy="348699"/>
          </a:xfrm>
          <a:prstGeom prst="rect">
            <a:avLst/>
          </a:prstGeom>
          <a:noFill/>
          <a:ln>
            <a:noFill/>
          </a:ln>
        </p:spPr>
      </p:pic>
      <p:pic>
        <p:nvPicPr>
          <p:cNvPr id="1147" name="Google Shape;1147;p6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70"/>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53" name="Google Shape;1153;p70"/>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54" name="Google Shape;1154;p70"/>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pic>
        <p:nvPicPr>
          <p:cNvPr id="1155" name="Google Shape;1155;p7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1"/>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62" name="Google Shape;1162;p7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63" name="Google Shape;1163;p71"/>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64" name="Google Shape;1164;p71"/>
          <p:cNvPicPr preferRelativeResize="0"/>
          <p:nvPr/>
        </p:nvPicPr>
        <p:blipFill>
          <a:blip r:embed="rId3">
            <a:alphaModFix/>
          </a:blip>
          <a:stretch>
            <a:fillRect/>
          </a:stretch>
        </p:blipFill>
        <p:spPr>
          <a:xfrm>
            <a:off x="11551475" y="2195350"/>
            <a:ext cx="369848" cy="348699"/>
          </a:xfrm>
          <a:prstGeom prst="rect">
            <a:avLst/>
          </a:prstGeom>
          <a:noFill/>
          <a:ln>
            <a:noFill/>
          </a:ln>
        </p:spPr>
      </p:pic>
      <p:pic>
        <p:nvPicPr>
          <p:cNvPr id="1165" name="Google Shape;1165;p7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71" name="Google Shape;1171;p72"/>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72" name="Google Shape;1172;p72"/>
          <p:cNvPicPr preferRelativeResize="0"/>
          <p:nvPr/>
        </p:nvPicPr>
        <p:blipFill>
          <a:blip r:embed="rId3">
            <a:alphaModFix/>
          </a:blip>
          <a:stretch>
            <a:fillRect/>
          </a:stretch>
        </p:blipFill>
        <p:spPr>
          <a:xfrm>
            <a:off x="359775" y="1803375"/>
            <a:ext cx="369848" cy="348699"/>
          </a:xfrm>
          <a:prstGeom prst="rect">
            <a:avLst/>
          </a:prstGeom>
          <a:noFill/>
          <a:ln>
            <a:noFill/>
          </a:ln>
        </p:spPr>
      </p:pic>
      <p:pic>
        <p:nvPicPr>
          <p:cNvPr id="1173" name="Google Shape;1173;p7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37"/>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7" name="Google Shape;837;p37"/>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8" name="Google Shape;838;p37"/>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79" name="Google Shape;1179;p73"/>
          <p:cNvGrpSpPr/>
          <p:nvPr/>
        </p:nvGrpSpPr>
        <p:grpSpPr>
          <a:xfrm>
            <a:off x="0" y="4101003"/>
            <a:ext cx="5966848" cy="2757003"/>
            <a:chOff x="7662396" y="4613250"/>
            <a:chExt cx="4529604" cy="2244751"/>
          </a:xfrm>
        </p:grpSpPr>
        <p:pic>
          <p:nvPicPr>
            <p:cNvPr id="1180" name="Google Shape;1180;p73"/>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81" name="Google Shape;1181;p73"/>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82" name="Google Shape;1182;p73"/>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83" name="Google Shape;1183;p73"/>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89" name="Google Shape;1189;p74"/>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pic>
        <p:nvPicPr>
          <p:cNvPr id="1190" name="Google Shape;1190;p7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7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96" name="Google Shape;1196;p75"/>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97" name="Google Shape;1197;p75"/>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9" name="Google Shape;1199;p7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76"/>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205" name="Google Shape;1205;p76"/>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206" name="Google Shape;1206;p76"/>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207" name="Google Shape;1207;p76"/>
          <p:cNvPicPr preferRelativeResize="0"/>
          <p:nvPr/>
        </p:nvPicPr>
        <p:blipFill>
          <a:blip r:embed="rId3">
            <a:alphaModFix/>
          </a:blip>
          <a:stretch>
            <a:fillRect/>
          </a:stretch>
        </p:blipFill>
        <p:spPr>
          <a:xfrm>
            <a:off x="408000" y="1671975"/>
            <a:ext cx="369848" cy="348699"/>
          </a:xfrm>
          <a:prstGeom prst="rect">
            <a:avLst/>
          </a:prstGeom>
          <a:noFill/>
          <a:ln>
            <a:noFill/>
          </a:ln>
        </p:spPr>
      </p:pic>
      <p:pic>
        <p:nvPicPr>
          <p:cNvPr id="1208" name="Google Shape;1208;p7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215" name="Google Shape;1215;p77"/>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216" name="Google Shape;1216;p77"/>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pic>
        <p:nvPicPr>
          <p:cNvPr id="1217" name="Google Shape;1217;p7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2" name="Shape 1222"/>
        <p:cNvGrpSpPr/>
        <p:nvPr/>
      </p:nvGrpSpPr>
      <p:grpSpPr>
        <a:xfrm>
          <a:off x="0" y="0"/>
          <a:ext cx="0" cy="0"/>
          <a:chOff x="0" y="0"/>
          <a:chExt cx="0" cy="0"/>
        </a:xfrm>
      </p:grpSpPr>
      <p:sp>
        <p:nvSpPr>
          <p:cNvPr id="1223" name="Google Shape;1223;p7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pic>
        <p:nvPicPr>
          <p:cNvPr id="1224" name="Google Shape;1224;p7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pic>
        <p:nvPicPr>
          <p:cNvPr id="1225" name="Google Shape;1225;p78">
            <a:hlinkClick r:id="rId6"/>
          </p:cNvPr>
          <p:cNvPicPr preferRelativeResize="0"/>
          <p:nvPr/>
        </p:nvPicPr>
        <p:blipFill rotWithShape="1">
          <a:blip r:embed="rId5">
            <a:alphaModFix/>
          </a:blip>
          <a:srcRect b="20564" l="17744" r="17634" t="20458"/>
          <a:stretch/>
        </p:blipFill>
        <p:spPr>
          <a:xfrm>
            <a:off x="341751" y="6546100"/>
            <a:ext cx="341751" cy="311899"/>
          </a:xfrm>
          <a:prstGeom prst="rect">
            <a:avLst/>
          </a:prstGeom>
          <a:noFill/>
          <a:ln>
            <a:noFill/>
          </a:ln>
        </p:spPr>
      </p:pic>
      <p:sp>
        <p:nvSpPr>
          <p:cNvPr id="1226" name="Google Shape;1226;p78"/>
          <p:cNvSpPr txBox="1"/>
          <p:nvPr/>
        </p:nvSpPr>
        <p:spPr>
          <a:xfrm>
            <a:off x="2492425" y="2361450"/>
            <a:ext cx="7496100" cy="2135100"/>
          </a:xfrm>
          <a:prstGeom prst="rect">
            <a:avLst/>
          </a:prstGeom>
          <a:solidFill>
            <a:srgbClr val="A4C2F4">
              <a:alpha val="4246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Functional programming is </a:t>
            </a:r>
            <a:r>
              <a:rPr i="1" lang="en-US" sz="1800">
                <a:solidFill>
                  <a:srgbClr val="FFFFFF"/>
                </a:solidFill>
                <a:latin typeface="Calibri"/>
                <a:ea typeface="Calibri"/>
                <a:cs typeface="Calibri"/>
                <a:sym typeface="Calibri"/>
              </a:rPr>
              <a:t>not</a:t>
            </a:r>
            <a:r>
              <a:rPr lang="en-US" sz="1800">
                <a:solidFill>
                  <a:srgbClr val="FFFFFF"/>
                </a:solidFill>
                <a:latin typeface="Calibri"/>
                <a:ea typeface="Calibri"/>
                <a:cs typeface="Calibri"/>
                <a:sym typeface="Calibri"/>
              </a:rPr>
              <a:t> about lambda calculus, monads, morphisms, and combinators.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It’s about having many small well-defined </a:t>
            </a:r>
            <a:r>
              <a:rPr i="1" lang="en-US" sz="1800">
                <a:solidFill>
                  <a:srgbClr val="FFFFFF"/>
                </a:solidFill>
                <a:latin typeface="Calibri"/>
                <a:ea typeface="Calibri"/>
                <a:cs typeface="Calibri"/>
                <a:sym typeface="Calibri"/>
              </a:rPr>
              <a:t>composable</a:t>
            </a:r>
            <a:r>
              <a:rPr lang="en-US" sz="1800">
                <a:solidFill>
                  <a:srgbClr val="FFFFFF"/>
                </a:solidFill>
                <a:latin typeface="Calibri"/>
                <a:ea typeface="Calibri"/>
                <a:cs typeface="Calibri"/>
                <a:sym typeface="Calibri"/>
              </a:rPr>
              <a:t> functions without mutations of global state, their arguments, and IO.</a:t>
            </a:r>
            <a:endParaRPr sz="1800">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9"/>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233" name="Google Shape;1233;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234" name="Google Shape;1234;p79"/>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9"/>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9"/>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237" name="Google Shape;1237;p79"/>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9"/>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239" name="Google Shape;1239;p79"/>
          <p:cNvPicPr preferRelativeResize="0"/>
          <p:nvPr/>
        </p:nvPicPr>
        <p:blipFill>
          <a:blip r:embed="rId3">
            <a:alphaModFix/>
          </a:blip>
          <a:stretch>
            <a:fillRect/>
          </a:stretch>
        </p:blipFill>
        <p:spPr>
          <a:xfrm>
            <a:off x="6926200" y="5706075"/>
            <a:ext cx="348500" cy="348500"/>
          </a:xfrm>
          <a:prstGeom prst="rect">
            <a:avLst/>
          </a:prstGeom>
          <a:noFill/>
          <a:ln>
            <a:noFill/>
          </a:ln>
        </p:spPr>
      </p:pic>
      <p:pic>
        <p:nvPicPr>
          <p:cNvPr id="1240" name="Google Shape;1240;p7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80"/>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47" name="Google Shape;1247;p80"/>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pic>
        <p:nvPicPr>
          <p:cNvPr id="1248" name="Google Shape;1248;p8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pic>
        <p:nvPicPr>
          <p:cNvPr id="1249" name="Google Shape;1249;p80"/>
          <p:cNvPicPr preferRelativeResize="0"/>
          <p:nvPr/>
        </p:nvPicPr>
        <p:blipFill>
          <a:blip r:embed="rId5">
            <a:alphaModFix/>
          </a:blip>
          <a:stretch>
            <a:fillRect/>
          </a:stretch>
        </p:blipFill>
        <p:spPr>
          <a:xfrm>
            <a:off x="7062425" y="2234677"/>
            <a:ext cx="5129575" cy="3572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255" name="Google Shape;1255;p81"/>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256" name="Google Shape;1256;p81"/>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257" name="Google Shape;1257;p81"/>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8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82"/>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65" name="Google Shape;1265;p82"/>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2"/>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67" name="Google Shape;1267;p8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68" name="Google Shape;1268;p82"/>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9" name="Google Shape;1269;p82"/>
          <p:cNvPicPr preferRelativeResize="0"/>
          <p:nvPr/>
        </p:nvPicPr>
        <p:blipFill>
          <a:blip r:embed="rId3">
            <a:alphaModFix/>
          </a:blip>
          <a:stretch>
            <a:fillRect/>
          </a:stretch>
        </p:blipFill>
        <p:spPr>
          <a:xfrm>
            <a:off x="4696313" y="3092725"/>
            <a:ext cx="2799375" cy="2839773"/>
          </a:xfrm>
          <a:prstGeom prst="rect">
            <a:avLst/>
          </a:prstGeom>
          <a:noFill/>
          <a:ln>
            <a:noFill/>
          </a:ln>
        </p:spPr>
      </p:pic>
      <p:pic>
        <p:nvPicPr>
          <p:cNvPr id="1270" name="Google Shape;1270;p8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38"/>
          <p:cNvSpPr txBox="1"/>
          <p:nvPr/>
        </p:nvSpPr>
        <p:spPr>
          <a:xfrm>
            <a:off x="765875" y="1260475"/>
            <a:ext cx="7032000" cy="4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This is not a manual nor a book. It's the notes of a short course, basically an introduction.</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text is not important. The </a:t>
            </a:r>
            <a:r>
              <a:rPr lang="en-US" sz="1600">
                <a:latin typeface="Calibri"/>
                <a:ea typeface="Calibri"/>
                <a:cs typeface="Calibri"/>
                <a:sym typeface="Calibri"/>
              </a:rPr>
              <a:t>accompanying</a:t>
            </a:r>
            <a:r>
              <a:rPr lang="en-US" sz="1600">
                <a:latin typeface="Calibri"/>
                <a:ea typeface="Calibri"/>
                <a:cs typeface="Calibri"/>
                <a:sym typeface="Calibri"/>
              </a:rPr>
              <a:t> code is, even though </a:t>
            </a:r>
            <a:r>
              <a:rPr lang="en-US" sz="1600">
                <a:latin typeface="Calibri"/>
                <a:ea typeface="Calibri"/>
                <a:cs typeface="Calibri"/>
                <a:sym typeface="Calibri"/>
              </a:rPr>
              <a:t>it's</a:t>
            </a:r>
            <a:r>
              <a:rPr lang="en-US" sz="1600">
                <a:latin typeface="Calibri"/>
                <a:ea typeface="Calibri"/>
                <a:cs typeface="Calibri"/>
                <a:sym typeface="Calibri"/>
              </a:rPr>
              <a:t> rather basic. Use the code, execute it, modify it, debug it, play with it.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Neither</a:t>
            </a:r>
            <a:r>
              <a:rPr lang="en-US" sz="1600">
                <a:latin typeface="Calibri"/>
                <a:ea typeface="Calibri"/>
                <a:cs typeface="Calibri"/>
                <a:sym typeface="Calibri"/>
              </a:rPr>
              <a:t> this document nor the course itself do represent a well organised structure. It's a </a:t>
            </a:r>
            <a:r>
              <a:rPr i="1" lang="en-US" sz="1600">
                <a:latin typeface="Calibri"/>
                <a:ea typeface="Calibri"/>
                <a:cs typeface="Calibri"/>
                <a:sym typeface="Calibri"/>
              </a:rPr>
              <a:t>narrative</a:t>
            </a:r>
            <a:r>
              <a:rPr lang="en-US" sz="1600">
                <a:latin typeface="Calibri"/>
                <a:ea typeface="Calibri"/>
                <a:cs typeface="Calibri"/>
                <a:sym typeface="Calibri"/>
              </a:rPr>
              <a:t> which offers a thin thread through the </a:t>
            </a:r>
            <a:r>
              <a:rPr lang="en-US" sz="1600">
                <a:latin typeface="Calibri"/>
                <a:ea typeface="Calibri"/>
                <a:cs typeface="Calibri"/>
                <a:sym typeface="Calibri"/>
              </a:rPr>
              <a:t>labyrinth</a:t>
            </a:r>
            <a:r>
              <a:rPr lang="en-US" sz="1600">
                <a:latin typeface="Calibri"/>
                <a:ea typeface="Calibri"/>
                <a:cs typeface="Calibri"/>
                <a:sym typeface="Calibri"/>
              </a:rPr>
              <a:t> which is JavaScript/TypeScript.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narrative evolves, showing increasingly complex features, using topics shown previously. The point is to “dig in” and to let the matter grow own you. </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For that reason, </a:t>
            </a:r>
            <a:r>
              <a:rPr lang="en-US" sz="1600">
                <a:solidFill>
                  <a:schemeClr val="dk1"/>
                </a:solidFill>
                <a:latin typeface="Calibri"/>
                <a:ea typeface="Calibri"/>
                <a:cs typeface="Calibri"/>
                <a:sym typeface="Calibri"/>
              </a:rPr>
              <a:t>the course only deals with a tiny bit of the fast expanse which is  JavaScript/TypeScript. Use the icon seen down-left on many pages to explore more in depth.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Finally, this course and document considers JavaScript and TypeScript to be the same language, the latter being a superset of the former. This has some small downsides but the advantages far </a:t>
            </a:r>
            <a:r>
              <a:rPr lang="en-US" sz="1600">
                <a:latin typeface="Calibri"/>
                <a:ea typeface="Calibri"/>
                <a:cs typeface="Calibri"/>
                <a:sym typeface="Calibri"/>
              </a:rPr>
              <a:t>outweigh</a:t>
            </a:r>
            <a:r>
              <a:rPr lang="en-US" sz="1600">
                <a:latin typeface="Calibri"/>
                <a:ea typeface="Calibri"/>
                <a:cs typeface="Calibri"/>
                <a:sym typeface="Calibri"/>
              </a:rPr>
              <a:t> these.</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845" name="Google Shape;845;p38"/>
          <p:cNvSpPr txBox="1"/>
          <p:nvPr>
            <p:ph type="title"/>
          </p:nvPr>
        </p:nvSpPr>
        <p:spPr>
          <a:xfrm>
            <a:off x="858600" y="370575"/>
            <a:ext cx="76251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Caveat or </a:t>
            </a:r>
            <a:r>
              <a:rPr lang="en-US"/>
              <a:t>Opinionated</a:t>
            </a:r>
            <a:r>
              <a:rPr lang="en-US"/>
              <a:t> Opinion alert</a:t>
            </a:r>
            <a:endParaRPr/>
          </a:p>
        </p:txBody>
      </p:sp>
      <p:pic>
        <p:nvPicPr>
          <p:cNvPr id="846" name="Google Shape;846;p38"/>
          <p:cNvPicPr preferRelativeResize="0"/>
          <p:nvPr/>
        </p:nvPicPr>
        <p:blipFill rotWithShape="1">
          <a:blip r:embed="rId3">
            <a:alphaModFix/>
          </a:blip>
          <a:srcRect b="20564" l="17744" r="17634" t="20458"/>
          <a:stretch/>
        </p:blipFill>
        <p:spPr>
          <a:xfrm>
            <a:off x="7662800" y="4787075"/>
            <a:ext cx="523351" cy="451776"/>
          </a:xfrm>
          <a:prstGeom prst="rect">
            <a:avLst/>
          </a:prstGeom>
          <a:noFill/>
          <a:ln>
            <a:noFill/>
          </a:ln>
        </p:spPr>
      </p:pic>
      <p:grpSp>
        <p:nvGrpSpPr>
          <p:cNvPr id="847" name="Google Shape;847;p38"/>
          <p:cNvGrpSpPr/>
          <p:nvPr/>
        </p:nvGrpSpPr>
        <p:grpSpPr>
          <a:xfrm>
            <a:off x="7900973" y="870075"/>
            <a:ext cx="3712330" cy="5675771"/>
            <a:chOff x="7885525" y="1074950"/>
            <a:chExt cx="3133825" cy="5471150"/>
          </a:xfrm>
        </p:grpSpPr>
        <p:pic>
          <p:nvPicPr>
            <p:cNvPr id="848" name="Google Shape;848;p38"/>
            <p:cNvPicPr preferRelativeResize="0"/>
            <p:nvPr/>
          </p:nvPicPr>
          <p:blipFill rotWithShape="1">
            <a:blip r:embed="rId4">
              <a:alphaModFix/>
            </a:blip>
            <a:srcRect b="0" l="22858" r="30982" t="12234"/>
            <a:stretch/>
          </p:blipFill>
          <p:spPr>
            <a:xfrm>
              <a:off x="8883175" y="2320400"/>
              <a:ext cx="2136175" cy="4225700"/>
            </a:xfrm>
            <a:prstGeom prst="rect">
              <a:avLst/>
            </a:prstGeom>
            <a:noFill/>
            <a:ln>
              <a:noFill/>
            </a:ln>
          </p:spPr>
        </p:pic>
        <p:sp>
          <p:nvSpPr>
            <p:cNvPr id="849" name="Google Shape;849;p38"/>
            <p:cNvSpPr/>
            <p:nvPr/>
          </p:nvSpPr>
          <p:spPr>
            <a:xfrm>
              <a:off x="7885525" y="1074950"/>
              <a:ext cx="2226600" cy="1245300"/>
            </a:xfrm>
            <a:prstGeom prst="flowChartMagneticTape">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000">
                  <a:latin typeface="Montserrat Light"/>
                  <a:ea typeface="Montserrat Light"/>
                  <a:cs typeface="Montserrat Light"/>
                  <a:sym typeface="Montserrat Light"/>
                </a:rPr>
                <a:t>If you dig deeper you'll probably come out at the other end...</a:t>
              </a:r>
              <a:endParaRPr sz="1000">
                <a:latin typeface="Montserrat Light"/>
                <a:ea typeface="Montserrat Light"/>
                <a:cs typeface="Montserrat Light"/>
                <a:sym typeface="Montserrat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77" name="Google Shape;1277;p83"/>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78" name="Google Shape;1278;p83"/>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79" name="Google Shape;1279;p8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80" name="Google Shape;1280;p8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81" name="Google Shape;1281;p8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84"/>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88" name="Google Shape;1288;p84"/>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89" name="Google Shape;1289;p84"/>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90" name="Google Shape;1290;p84"/>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91" name="Google Shape;1291;p84"/>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92" name="Google Shape;1292;p8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85"/>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99" name="Google Shape;1299;p85"/>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300" name="Google Shape;1300;p85"/>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301" name="Google Shape;1301;p85"/>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02" name="Google Shape;1302;p85"/>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03" name="Google Shape;1303;p8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8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310" name="Google Shape;1310;p86"/>
          <p:cNvSpPr txBox="1"/>
          <p:nvPr>
            <p:ph idx="2" type="body"/>
          </p:nvPr>
        </p:nvSpPr>
        <p:spPr>
          <a:xfrm>
            <a:off x="863475" y="1225250"/>
            <a:ext cx="4709700" cy="19713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Clr>
                <a:schemeClr val="dk1"/>
              </a:buClr>
              <a:buSzPts val="1100"/>
              <a:buFont typeface="Arial"/>
              <a:buNone/>
            </a:pPr>
            <a:r>
              <a:rPr lang="en-US" sz="1400"/>
              <a:t>Note that properties in objects can be accessed with:</a:t>
            </a:r>
            <a:endParaRPr sz="14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US" sz="1400">
                <a:solidFill>
                  <a:schemeClr val="dk1"/>
                </a:solidFill>
              </a:rPr>
              <a:t>dot notation</a:t>
            </a:r>
            <a:r>
              <a:rPr lang="en-US" sz="1400">
                <a:solidFill>
                  <a:schemeClr val="dk1"/>
                </a:solidFill>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001080"/>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b="1" lang="en-US" sz="1400">
                <a:solidFill>
                  <a:schemeClr val="dk1"/>
                </a:solidFill>
              </a:rPr>
              <a:t>square bracket notation:</a:t>
            </a:r>
            <a:r>
              <a:rPr lang="en-US" sz="1400">
                <a:solidFill>
                  <a:srgbClr val="001080"/>
                </a:solidFill>
                <a:highlight>
                  <a:schemeClr val="lt1"/>
                </a:highlight>
              </a:rPr>
              <a:t> </a:t>
            </a:r>
            <a:r>
              <a:rPr lang="en-US" sz="1400">
                <a:solidFill>
                  <a:srgbClr val="001080"/>
                </a:solidFill>
                <a:highlight>
                  <a:schemeClr val="lt1"/>
                </a:highlight>
                <a:latin typeface="Inconsolata"/>
                <a:ea typeface="Inconsolata"/>
                <a:cs typeface="Inconsolata"/>
                <a:sym typeface="Inconsolata"/>
              </a:rPr>
              <a:t>shoppingItem</a:t>
            </a:r>
            <a:r>
              <a:rPr lang="en-US" sz="1400">
                <a:solidFill>
                  <a:schemeClr val="dk1"/>
                </a:solidFill>
                <a:highlight>
                  <a:schemeClr val="lt1"/>
                </a:highlight>
                <a:latin typeface="Inconsolata"/>
                <a:ea typeface="Inconsolata"/>
                <a:cs typeface="Inconsolata"/>
                <a:sym typeface="Inconsolata"/>
              </a:rPr>
              <a:t>[</a:t>
            </a:r>
            <a:r>
              <a:rPr lang="en-US" sz="1400">
                <a:solidFill>
                  <a:srgbClr val="A31515"/>
                </a:solidFill>
                <a:highlight>
                  <a:schemeClr val="lt1"/>
                </a:highlight>
                <a:latin typeface="Inconsolata"/>
                <a:ea typeface="Inconsolata"/>
                <a:cs typeface="Inconsolata"/>
                <a:sym typeface="Inconsolata"/>
              </a:rPr>
              <a:t>"name"</a:t>
            </a:r>
            <a:r>
              <a:rPr lang="en-US" sz="1400">
                <a:solidFill>
                  <a:schemeClr val="dk1"/>
                </a:solidFill>
                <a:highlight>
                  <a:schemeClr val="lt1"/>
                </a:highlight>
                <a:latin typeface="Inconsolata"/>
                <a:ea typeface="Inconsolata"/>
                <a:cs typeface="Inconsolata"/>
                <a:sym typeface="Inconsolata"/>
              </a:rPr>
              <a:t>] = </a:t>
            </a:r>
            <a:r>
              <a:rPr lang="en-US" sz="1400">
                <a:solidFill>
                  <a:srgbClr val="A31515"/>
                </a:solidFill>
                <a:highlight>
                  <a:schemeClr val="lt1"/>
                </a:highlight>
                <a:latin typeface="Inconsolata"/>
                <a:ea typeface="Inconsolata"/>
                <a:cs typeface="Inconsolata"/>
                <a:sym typeface="Inconsolata"/>
              </a:rPr>
              <a:t>"orange"</a:t>
            </a:r>
            <a:endParaRPr sz="1400">
              <a:solidFill>
                <a:srgbClr val="A31515"/>
              </a:solidFill>
              <a:highlight>
                <a:schemeClr val="lt1"/>
              </a:highlight>
              <a:latin typeface="Inconsolata"/>
              <a:ea typeface="Inconsolata"/>
              <a:cs typeface="Inconsolata"/>
              <a:sym typeface="Inconsolata"/>
            </a:endParaRPr>
          </a:p>
          <a:p>
            <a:pPr indent="0" lvl="0" marL="0" rtl="0" algn="l">
              <a:lnSpc>
                <a:spcPct val="115000"/>
              </a:lnSpc>
              <a:spcBef>
                <a:spcPts val="1200"/>
              </a:spcBef>
              <a:spcAft>
                <a:spcPts val="1200"/>
              </a:spcAft>
              <a:buClr>
                <a:schemeClr val="dk1"/>
              </a:buClr>
              <a:buSzPts val="1100"/>
              <a:buFont typeface="Arial"/>
              <a:buNone/>
            </a:pPr>
            <a:r>
              <a:rPr lang="en-US" sz="1400"/>
              <a:t>The latter allows for computed property name indexing. It is equivalent to how hashmaps work in other languages. However, in JavaScript there is some overlap between Arrays and Objects so care has to be taken the two are not mixed up.</a:t>
            </a:r>
            <a:endParaRPr sz="1400"/>
          </a:p>
        </p:txBody>
      </p:sp>
      <p:sp>
        <p:nvSpPr>
          <p:cNvPr id="1311" name="Google Shape;1311;p86"/>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pic>
        <p:nvPicPr>
          <p:cNvPr id="1312" name="Google Shape;1312;p8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87"/>
          <p:cNvSpPr/>
          <p:nvPr/>
        </p:nvSpPr>
        <p:spPr>
          <a:xfrm>
            <a:off x="754275" y="3370600"/>
            <a:ext cx="4978200" cy="29343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7"/>
          <p:cNvSpPr txBox="1"/>
          <p:nvPr>
            <p:ph type="title"/>
          </p:nvPr>
        </p:nvSpPr>
        <p:spPr>
          <a:xfrm>
            <a:off x="858600" y="370575"/>
            <a:ext cx="7845000" cy="71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ethods: f</a:t>
            </a:r>
            <a:r>
              <a:rPr lang="en-US"/>
              <a:t>unctions as properties </a:t>
            </a:r>
            <a:endParaRPr/>
          </a:p>
          <a:p>
            <a:pPr indent="0" lvl="0" marL="0" rtl="0" algn="l">
              <a:spcBef>
                <a:spcPts val="0"/>
              </a:spcBef>
              <a:spcAft>
                <a:spcPts val="0"/>
              </a:spcAft>
              <a:buNone/>
            </a:pPr>
            <a:r>
              <a:rPr lang="en-US"/>
              <a:t>- and </a:t>
            </a:r>
            <a:r>
              <a:rPr lang="en-US">
                <a:latin typeface="Consolas"/>
                <a:ea typeface="Consolas"/>
                <a:cs typeface="Consolas"/>
                <a:sym typeface="Consolas"/>
              </a:rPr>
              <a:t>this</a:t>
            </a:r>
            <a:endParaRPr>
              <a:latin typeface="Consolas"/>
              <a:ea typeface="Consolas"/>
              <a:cs typeface="Consolas"/>
              <a:sym typeface="Consolas"/>
            </a:endParaRPr>
          </a:p>
        </p:txBody>
      </p:sp>
      <p:sp>
        <p:nvSpPr>
          <p:cNvPr id="1320" name="Google Shape;1320;p87"/>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Note that methods in JavaScript are simple functions assigned to properties. </a:t>
            </a:r>
            <a:r>
              <a:rPr b="1" lang="en-US" sz="1400"/>
              <a:t>The properties of the object can be read from within the function with the </a:t>
            </a:r>
            <a:r>
              <a:rPr b="1" lang="en-US" sz="1400">
                <a:latin typeface="Consolas"/>
                <a:ea typeface="Consolas"/>
                <a:cs typeface="Consolas"/>
                <a:sym typeface="Consolas"/>
              </a:rPr>
              <a:t>this</a:t>
            </a:r>
            <a:r>
              <a:rPr b="1" i="1" lang="en-US" sz="1400"/>
              <a:t> </a:t>
            </a:r>
            <a:r>
              <a:rPr b="1" lang="en-US" sz="1400"/>
              <a:t>keyword</a:t>
            </a:r>
            <a:r>
              <a:rPr b="1" lang="en-US" sz="1400"/>
              <a:t>. “</a:t>
            </a:r>
            <a:r>
              <a:rPr b="1" i="1" lang="en-US" sz="1400"/>
              <a:t>this</a:t>
            </a:r>
            <a:r>
              <a:rPr b="1" lang="en-US" sz="1400"/>
              <a:t>”</a:t>
            </a:r>
            <a:r>
              <a:rPr b="1" lang="en-US" sz="1400"/>
              <a:t> refers to the parent object. </a:t>
            </a:r>
            <a:endParaRPr b="1"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preferred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b="1" lang="en-US" sz="1400">
                <a:latin typeface="Consolas"/>
                <a:ea typeface="Consolas"/>
                <a:cs typeface="Consolas"/>
                <a:sym typeface="Consolas"/>
              </a:rPr>
              <a:t>this</a:t>
            </a:r>
            <a:r>
              <a:rPr lang="en-US" sz="1400"/>
              <a:t> refers to the the functions' context. This can be it's </a:t>
            </a:r>
            <a:r>
              <a:rPr b="1" lang="en-US" sz="1400"/>
              <a:t>parent object </a:t>
            </a:r>
            <a:r>
              <a:rPr lang="en-US" sz="1400"/>
              <a:t>when </a:t>
            </a:r>
            <a:r>
              <a:rPr lang="en-US" sz="1400"/>
              <a:t>assigned</a:t>
            </a:r>
            <a:r>
              <a:rPr lang="en-US" sz="1400"/>
              <a:t> to an object property</a:t>
            </a:r>
            <a:r>
              <a:rPr b="1" lang="en-US" sz="1400"/>
              <a:t> </a:t>
            </a:r>
            <a:r>
              <a:rPr lang="en-US" sz="1400"/>
              <a:t>or </a:t>
            </a:r>
            <a:r>
              <a:rPr b="1" lang="en-US" sz="1400"/>
              <a:t>global scope</a:t>
            </a:r>
            <a:r>
              <a:rPr lang="en-US" sz="1400"/>
              <a:t> if the function not assigned to property of object</a:t>
            </a:r>
            <a:endParaRPr sz="1400"/>
          </a:p>
          <a:p>
            <a:pPr indent="0" lvl="0" marL="0" marR="0" rtl="0" algn="l">
              <a:lnSpc>
                <a:spcPct val="115000"/>
              </a:lnSpc>
              <a:spcBef>
                <a:spcPts val="1200"/>
              </a:spcBef>
              <a:spcAft>
                <a:spcPts val="0"/>
              </a:spcAft>
              <a:buNone/>
            </a:pPr>
            <a:r>
              <a:rPr lang="en-US" sz="1400"/>
              <a:t>So: in </a:t>
            </a:r>
            <a:r>
              <a:rPr lang="en-US" sz="1400">
                <a:latin typeface="Consolas"/>
                <a:ea typeface="Consolas"/>
                <a:cs typeface="Consolas"/>
                <a:sym typeface="Consolas"/>
              </a:rPr>
              <a:t>shoppingItem.report(), </a:t>
            </a:r>
            <a:r>
              <a:rPr b="1" lang="en-US" sz="1400">
                <a:latin typeface="Consolas"/>
                <a:ea typeface="Consolas"/>
                <a:cs typeface="Consolas"/>
                <a:sym typeface="Consolas"/>
              </a:rPr>
              <a:t>this</a:t>
            </a:r>
            <a:r>
              <a:rPr lang="en-US" sz="1400"/>
              <a:t> refers to the object report is part of. </a:t>
            </a:r>
            <a:endParaRPr sz="1400"/>
          </a:p>
          <a:p>
            <a:pPr indent="0" lvl="0" marL="0" marR="0" rtl="0" algn="l">
              <a:lnSpc>
                <a:spcPct val="115000"/>
              </a:lnSpc>
              <a:spcBef>
                <a:spcPts val="1200"/>
              </a:spcBef>
              <a:spcAft>
                <a:spcPts val="0"/>
              </a:spcAft>
              <a:buNone/>
            </a:pPr>
            <a:r>
              <a:rPr lang="en-US" sz="1400"/>
              <a:t>Just calling </a:t>
            </a:r>
            <a:r>
              <a:rPr lang="en-US" sz="1400">
                <a:latin typeface="Consolas"/>
                <a:ea typeface="Consolas"/>
                <a:cs typeface="Consolas"/>
                <a:sym typeface="Consolas"/>
              </a:rPr>
              <a:t>report</a:t>
            </a:r>
            <a:r>
              <a:rPr lang="en-US" sz="1400"/>
              <a:t> (without the object),</a:t>
            </a:r>
            <a:r>
              <a:rPr b="1" lang="en-US" sz="1400">
                <a:latin typeface="Consolas"/>
                <a:ea typeface="Consolas"/>
                <a:cs typeface="Consolas"/>
                <a:sym typeface="Consolas"/>
              </a:rPr>
              <a:t> this</a:t>
            </a:r>
            <a:r>
              <a:rPr lang="en-US" sz="1400"/>
              <a:t> refers to the global object.  </a:t>
            </a:r>
            <a:endParaRPr b="1" sz="1400"/>
          </a:p>
          <a:p>
            <a:pPr indent="0" lvl="0" marL="0" marR="0" rtl="0" algn="l">
              <a:lnSpc>
                <a:spcPct val="115000"/>
              </a:lnSpc>
              <a:spcBef>
                <a:spcPts val="1200"/>
              </a:spcBef>
              <a:spcAft>
                <a:spcPts val="0"/>
              </a:spcAft>
              <a:buNone/>
            </a:pPr>
            <a:r>
              <a:rPr b="1" lang="en-US" sz="1400"/>
              <a:t>arrow notation: </a:t>
            </a:r>
            <a:r>
              <a:rPr b="1" lang="en-US" sz="1400">
                <a:latin typeface="Consolas"/>
                <a:ea typeface="Consolas"/>
                <a:cs typeface="Consolas"/>
                <a:sym typeface="Consolas"/>
              </a:rPr>
              <a:t>this</a:t>
            </a:r>
            <a:r>
              <a:rPr lang="en-US" sz="1400"/>
              <a:t> refers to the </a:t>
            </a:r>
            <a:r>
              <a:rPr b="1" lang="en-US" sz="1400"/>
              <a:t>lexical environment</a:t>
            </a:r>
            <a:r>
              <a:rPr lang="en-US" sz="1400"/>
              <a:t> at the time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321" name="Google Shape;1321;p87"/>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322" name="Google Shape;1322;p87"/>
          <p:cNvSpPr/>
          <p:nvPr/>
        </p:nvSpPr>
        <p:spPr>
          <a:xfrm>
            <a:off x="6096075" y="1412875"/>
            <a:ext cx="1662000" cy="312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7"/>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4" name="Google Shape;1324;p8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25" name="Google Shape;1325;p87"/>
          <p:cNvSpPr/>
          <p:nvPr/>
        </p:nvSpPr>
        <p:spPr>
          <a:xfrm>
            <a:off x="6240475" y="1869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7"/>
          <p:cNvSpPr/>
          <p:nvPr/>
        </p:nvSpPr>
        <p:spPr>
          <a:xfrm>
            <a:off x="6780425" y="264875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7"/>
          <p:cNvSpPr/>
          <p:nvPr/>
        </p:nvSpPr>
        <p:spPr>
          <a:xfrm>
            <a:off x="754275" y="5528950"/>
            <a:ext cx="4978200" cy="7758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8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 as objects</a:t>
            </a:r>
            <a:endParaRPr/>
          </a:p>
        </p:txBody>
      </p:sp>
      <p:pic>
        <p:nvPicPr>
          <p:cNvPr id="1334" name="Google Shape;1334;p8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335" name="Google Shape;1335;p88"/>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t>An important part of functions in JavaScript is the fact that they are objects themselves. Methods like </a:t>
            </a:r>
            <a:r>
              <a:rPr lang="en-US" sz="1200">
                <a:latin typeface="Consolas"/>
                <a:ea typeface="Consolas"/>
                <a:cs typeface="Consolas"/>
                <a:sym typeface="Consolas"/>
              </a:rPr>
              <a:t>call</a:t>
            </a:r>
            <a:r>
              <a:rPr lang="en-US" sz="1200"/>
              <a:t>, </a:t>
            </a:r>
            <a:r>
              <a:rPr lang="en-US" sz="1200">
                <a:latin typeface="Consolas"/>
                <a:ea typeface="Consolas"/>
                <a:cs typeface="Consolas"/>
                <a:sym typeface="Consolas"/>
              </a:rPr>
              <a:t>apply</a:t>
            </a:r>
            <a:r>
              <a:rPr lang="en-US" sz="1200"/>
              <a:t> and </a:t>
            </a:r>
            <a:r>
              <a:rPr lang="en-US" sz="1200">
                <a:latin typeface="Consolas"/>
                <a:ea typeface="Consolas"/>
                <a:cs typeface="Consolas"/>
                <a:sym typeface="Consolas"/>
              </a:rPr>
              <a:t>bind</a:t>
            </a:r>
            <a:r>
              <a:rPr lang="en-US" sz="1200"/>
              <a:t> can be used to control the invocation of the function. </a:t>
            </a:r>
            <a:endParaRPr sz="1200"/>
          </a:p>
          <a:p>
            <a:pPr indent="0" lvl="0" marL="50800" marR="50800" rtl="0" algn="l">
              <a:lnSpc>
                <a:spcPct val="115000"/>
              </a:lnSpc>
              <a:spcBef>
                <a:spcPts val="12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apply(</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rgbClr val="61616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The object to be used as the this object.</a:t>
            </a:r>
            <a:endParaRPr sz="1200"/>
          </a:p>
          <a:p>
            <a:pPr indent="0" lvl="0" marL="50800" marR="50800" rtl="0" algn="l">
              <a:lnSpc>
                <a:spcPct val="115000"/>
              </a:lnSpc>
              <a:spcBef>
                <a:spcPts val="1400"/>
              </a:spcBef>
              <a:spcAft>
                <a:spcPts val="0"/>
              </a:spcAft>
              <a:buNone/>
            </a:pPr>
            <a:r>
              <a:rPr lang="en-US" sz="1200"/>
              <a:t>Calls the function, substituting the specified object for the this value of the function, and the specified array for the arguments of the function.</a:t>
            </a:r>
            <a:endParaRPr sz="1200">
              <a:solidFill>
                <a:srgbClr val="616161"/>
              </a:solidFill>
              <a:highlight>
                <a:srgbClr val="F3F3F3"/>
              </a:highlight>
            </a:endParaRPr>
          </a:p>
          <a:p>
            <a:pPr indent="0" lvl="0" marL="50800" marR="2286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Consolas"/>
                <a:ea typeface="Consolas"/>
                <a:cs typeface="Consolas"/>
                <a:sym typeface="Consolas"/>
              </a:rPr>
              <a:t>call(</a:t>
            </a:r>
            <a:r>
              <a:rPr b="1" lang="en-US" sz="1200" u="sng">
                <a:solidFill>
                  <a:srgbClr val="616161"/>
                </a:solidFill>
                <a:highlight>
                  <a:srgbClr val="F3F3F3"/>
                </a:highlight>
                <a:latin typeface="Consolas"/>
                <a:ea typeface="Consolas"/>
                <a:cs typeface="Consolas"/>
                <a:sym typeface="Consolas"/>
              </a:rPr>
              <a:t>thisArg: any</a:t>
            </a:r>
            <a:r>
              <a:rPr lang="en-US" sz="1200">
                <a:solidFill>
                  <a:srgbClr val="616161"/>
                </a:solidFill>
                <a:highlight>
                  <a:srgbClr val="F3F3F3"/>
                </a:highlight>
                <a:latin typeface="Consolas"/>
                <a:ea typeface="Consolas"/>
                <a:cs typeface="Consolas"/>
                <a:sym typeface="Consolas"/>
              </a:rPr>
              <a:t>, ...argArray: any[]): any</a:t>
            </a:r>
            <a:endParaRPr sz="1200">
              <a:solidFill>
                <a:schemeClr val="dk1"/>
              </a:solidFill>
              <a:highlight>
                <a:srgbClr val="F3F3F3"/>
              </a:highlight>
              <a:latin typeface="Consolas"/>
              <a:ea typeface="Consolas"/>
              <a:cs typeface="Consolas"/>
              <a:sym typeface="Consolas"/>
            </a:endParaRPr>
          </a:p>
          <a:p>
            <a:pPr indent="0" lvl="0" marL="50800" marR="50800" rtl="0" algn="l">
              <a:lnSpc>
                <a:spcPct val="115000"/>
              </a:lnSpc>
              <a:spcBef>
                <a:spcPts val="0"/>
              </a:spcBef>
              <a:spcAft>
                <a:spcPts val="0"/>
              </a:spcAft>
              <a:buNone/>
            </a:pPr>
            <a:r>
              <a:rPr lang="en-US" sz="1200"/>
              <a:t>Calls a method of an object, substituting another object for the current object, with a list of arguments to be passed to the method. While the syntax of this function is almost identical to that of apply(), the fundamental difference is that call() accepts an argument list, while apply() accepts a single array of arguments.</a:t>
            </a:r>
            <a:endParaRPr sz="1200"/>
          </a:p>
          <a:p>
            <a:pPr indent="0" lvl="0" marL="50800" marR="50800" rtl="0" algn="l">
              <a:lnSpc>
                <a:spcPct val="115000"/>
              </a:lnSpc>
              <a:spcBef>
                <a:spcPts val="1400"/>
              </a:spcBef>
              <a:spcAft>
                <a:spcPts val="0"/>
              </a:spcAft>
              <a:buClr>
                <a:schemeClr val="dk1"/>
              </a:buClr>
              <a:buSzPts val="1100"/>
              <a:buFont typeface="Arial"/>
              <a:buNone/>
            </a:pPr>
            <a:r>
              <a:rPr lang="en-US" sz="1200">
                <a:solidFill>
                  <a:srgbClr val="616161"/>
                </a:solidFill>
                <a:highlight>
                  <a:srgbClr val="F3F3F3"/>
                </a:highlight>
                <a:latin typeface="Inconsolata"/>
                <a:ea typeface="Inconsolata"/>
                <a:cs typeface="Inconsolata"/>
                <a:sym typeface="Inconsolata"/>
              </a:rPr>
              <a:t>bind (</a:t>
            </a:r>
            <a:r>
              <a:rPr b="1" lang="en-US" sz="1200" u="sng">
                <a:solidFill>
                  <a:srgbClr val="616161"/>
                </a:solidFill>
                <a:highlight>
                  <a:srgbClr val="F3F3F3"/>
                </a:highlight>
                <a:latin typeface="Inconsolata"/>
                <a:ea typeface="Inconsolata"/>
                <a:cs typeface="Inconsolata"/>
                <a:sym typeface="Inconsolata"/>
              </a:rPr>
              <a:t>thisArg: any</a:t>
            </a:r>
            <a:r>
              <a:rPr lang="en-US" sz="1200">
                <a:solidFill>
                  <a:srgbClr val="616161"/>
                </a:solidFill>
                <a:highlight>
                  <a:srgbClr val="F3F3F3"/>
                </a:highlight>
                <a:latin typeface="Inconsolata"/>
                <a:ea typeface="Inconsolata"/>
                <a:cs typeface="Inconsolata"/>
                <a:sym typeface="Inconsolata"/>
              </a:rPr>
              <a:t>, ...argArray: any[]): any</a:t>
            </a:r>
            <a:endParaRPr sz="1200">
              <a:solidFill>
                <a:srgbClr val="616161"/>
              </a:solidFill>
              <a:highlight>
                <a:srgbClr val="F3F3F3"/>
              </a:highlight>
              <a:latin typeface="Inconsolata"/>
              <a:ea typeface="Inconsolata"/>
              <a:cs typeface="Inconsolata"/>
              <a:sym typeface="Inconsolata"/>
            </a:endParaRPr>
          </a:p>
          <a:p>
            <a:pPr indent="0" lvl="0" marL="50800" marR="50800" rtl="0" algn="l">
              <a:lnSpc>
                <a:spcPct val="115000"/>
              </a:lnSpc>
              <a:spcBef>
                <a:spcPts val="0"/>
              </a:spcBef>
              <a:spcAft>
                <a:spcPts val="0"/>
              </a:spcAft>
              <a:buNone/>
            </a:pPr>
            <a:r>
              <a:rPr lang="en-US" sz="1200"/>
              <a:t>An object to which the this keyword can refer inside the new function.</a:t>
            </a:r>
            <a:endParaRPr sz="1200"/>
          </a:p>
          <a:p>
            <a:pPr indent="0" lvl="0" marL="50800" marR="50800" rtl="0" algn="l">
              <a:lnSpc>
                <a:spcPct val="115000"/>
              </a:lnSpc>
              <a:spcBef>
                <a:spcPts val="1400"/>
              </a:spcBef>
              <a:spcAft>
                <a:spcPts val="1400"/>
              </a:spcAft>
              <a:buNone/>
            </a:pPr>
            <a:r>
              <a:rPr lang="en-US" sz="1200"/>
              <a:t>For a given function, creates a bound function that has the same body as the original function. The this object of the bound function is associated with the specified object, and has the specified initial parameters.</a:t>
            </a:r>
            <a:endParaRPr sz="1200"/>
          </a:p>
        </p:txBody>
      </p:sp>
      <p:sp>
        <p:nvSpPr>
          <p:cNvPr id="1336" name="Google Shape;1336;p88"/>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"Professor"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school:</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"Hogwarts"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teacher1</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boundteacher1</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Professor Minerva McGonagall at Hogwarts</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surName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school</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apply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call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teacher2</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bind</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templ</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boundteacher2</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"Minerva"</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"McGonagall"</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-&gt; undefined Minerva McGonagall at undefined</a:t>
            </a:r>
            <a:endParaRPr sz="11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343" name="Google Shape;1343;p89"/>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t/>
            </a:r>
            <a:endParaRPr/>
          </a:p>
        </p:txBody>
      </p:sp>
      <p:sp>
        <p:nvSpPr>
          <p:cNvPr id="1344" name="Google Shape;1344;p89"/>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pic>
        <p:nvPicPr>
          <p:cNvPr id="1345" name="Google Shape;1345;p8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90"/>
          <p:cNvSpPr txBox="1"/>
          <p:nvPr>
            <p:ph idx="2" type="body"/>
          </p:nvPr>
        </p:nvSpPr>
        <p:spPr>
          <a:xfrm>
            <a:off x="921500" y="2935225"/>
            <a:ext cx="5232600" cy="3610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not for Sale. Normal price-quote in effect."</a:t>
            </a:r>
            <a:endParaRPr sz="1000">
              <a:solidFill>
                <a:schemeClr val="dk1"/>
              </a:solidFill>
              <a:highlight>
                <a:srgbClr val="FFFFFF"/>
              </a:highlight>
              <a:latin typeface="Consolas"/>
              <a:ea typeface="Consolas"/>
              <a:cs typeface="Consolas"/>
              <a:sym typeface="Consolas"/>
            </a:endParaRPr>
          </a:p>
          <a:p>
            <a:pPr indent="45720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352" name="Google Shape;1352;p9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Creating o</a:t>
            </a:r>
            <a:r>
              <a:rPr lang="en-US"/>
              <a:t>bject instances</a:t>
            </a:r>
            <a:endParaRPr/>
          </a:p>
        </p:txBody>
      </p:sp>
      <p:sp>
        <p:nvSpPr>
          <p:cNvPr id="1353" name="Google Shape;1353;p90"/>
          <p:cNvSpPr txBox="1"/>
          <p:nvPr>
            <p:ph idx="2" type="body"/>
          </p:nvPr>
        </p:nvSpPr>
        <p:spPr>
          <a:xfrm>
            <a:off x="858600" y="1039575"/>
            <a:ext cx="5232600" cy="2017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t>New instances of an object can be created by </a:t>
            </a:r>
            <a:r>
              <a:rPr lang="en-US" sz="1200"/>
              <a:t>parameterizing</a:t>
            </a:r>
            <a:r>
              <a:rPr lang="en-US" sz="1200"/>
              <a:t> them with a function. The new ES6 Object Literal </a:t>
            </a:r>
            <a:r>
              <a:rPr lang="en-US" sz="1200"/>
              <a:t>syntax</a:t>
            </a:r>
            <a:r>
              <a:rPr lang="en-US" sz="1200"/>
              <a:t> makes this </a:t>
            </a:r>
            <a:r>
              <a:rPr lang="en-US" sz="1200"/>
              <a:t>concise</a:t>
            </a:r>
            <a:r>
              <a:rPr lang="en-US" sz="1200"/>
              <a:t> and efficient. See the example below. </a:t>
            </a:r>
            <a:endParaRPr sz="1200"/>
          </a:p>
          <a:p>
            <a:pPr indent="0" lvl="0" marL="0" rtl="0" algn="l">
              <a:lnSpc>
                <a:spcPct val="115000"/>
              </a:lnSpc>
              <a:spcBef>
                <a:spcPts val="1200"/>
              </a:spcBef>
              <a:spcAft>
                <a:spcPts val="1200"/>
              </a:spcAft>
              <a:buNone/>
            </a:pPr>
            <a:r>
              <a:rPr lang="en-US" sz="1200"/>
              <a:t>This should not be mistaken for </a:t>
            </a:r>
            <a:r>
              <a:rPr b="1" lang="en-US" sz="1200"/>
              <a:t>using a </a:t>
            </a:r>
            <a:r>
              <a:rPr b="1" lang="en-US" sz="1200"/>
              <a:t>function as</a:t>
            </a:r>
            <a:r>
              <a:rPr b="1" lang="en-US" sz="1200"/>
              <a:t> a Constructor</a:t>
            </a:r>
            <a:r>
              <a:rPr lang="en-US" sz="1200"/>
              <a:t>. This was the only way objects could be instantiated with the </a:t>
            </a:r>
            <a:r>
              <a:rPr b="1" lang="en-US" sz="1200"/>
              <a:t>new keyword</a:t>
            </a:r>
            <a:r>
              <a:rPr lang="en-US" sz="1200"/>
              <a:t> before ES6</a:t>
            </a:r>
            <a:r>
              <a:rPr lang="en-US" sz="1200"/>
              <a:t>.  See the example on the right. Best practice would be to </a:t>
            </a:r>
            <a:r>
              <a:rPr b="1" lang="en-US" sz="1200"/>
              <a:t>use new only with the class syntax for defining object </a:t>
            </a:r>
            <a:r>
              <a:rPr b="1" lang="en-US" sz="1200"/>
              <a:t>classes</a:t>
            </a:r>
            <a:r>
              <a:rPr b="1" lang="en-US" sz="1200"/>
              <a:t>. </a:t>
            </a:r>
            <a:endParaRPr b="1" sz="1200"/>
          </a:p>
        </p:txBody>
      </p:sp>
      <p:sp>
        <p:nvSpPr>
          <p:cNvPr id="1354" name="Google Shape;1354;p90"/>
          <p:cNvSpPr txBox="1"/>
          <p:nvPr>
            <p:ph idx="2" type="body"/>
          </p:nvPr>
        </p:nvSpPr>
        <p:spPr>
          <a:xfrm>
            <a:off x="6466200" y="9351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count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onsale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//The right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The wrong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"Very Import Value in Global Variable"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OOPS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TypeError: Cannot read property 'report' of undefined</a:t>
            </a:r>
            <a:endParaRPr sz="1000">
              <a:solidFill>
                <a:srgbClr val="0000FF"/>
              </a:solidFill>
              <a:highlight>
                <a:srgbClr val="FFFFFF"/>
              </a:highlight>
              <a:latin typeface="Consolas"/>
              <a:ea typeface="Consolas"/>
              <a:cs typeface="Consolas"/>
              <a:sym typeface="Consolas"/>
            </a:endParaRPr>
          </a:p>
        </p:txBody>
      </p:sp>
      <p:sp>
        <p:nvSpPr>
          <p:cNvPr id="1355" name="Google Shape;1355;p90"/>
          <p:cNvSpPr/>
          <p:nvPr/>
        </p:nvSpPr>
        <p:spPr>
          <a:xfrm>
            <a:off x="6466200" y="53628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0"/>
          <p:cNvSpPr txBox="1"/>
          <p:nvPr/>
        </p:nvSpPr>
        <p:spPr>
          <a:xfrm>
            <a:off x="6940325" y="53628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Principal risk with using </a:t>
            </a:r>
            <a:r>
              <a:rPr b="1" lang="en-US" sz="1000">
                <a:latin typeface="Calibri"/>
                <a:ea typeface="Calibri"/>
                <a:cs typeface="Calibri"/>
                <a:sym typeface="Calibri"/>
              </a:rPr>
              <a:t>new</a:t>
            </a:r>
            <a:r>
              <a:rPr lang="en-US" sz="1000">
                <a:latin typeface="Calibri"/>
                <a:ea typeface="Calibri"/>
                <a:cs typeface="Calibri"/>
                <a:sym typeface="Calibri"/>
              </a:rPr>
              <a:t> and </a:t>
            </a:r>
            <a:r>
              <a:rPr b="1" lang="en-US" sz="1000">
                <a:latin typeface="Calibri"/>
                <a:ea typeface="Calibri"/>
                <a:cs typeface="Calibri"/>
                <a:sym typeface="Calibri"/>
              </a:rPr>
              <a:t>Constructor</a:t>
            </a:r>
            <a:r>
              <a:rPr lang="en-US" sz="1000">
                <a:latin typeface="Calibri"/>
                <a:ea typeface="Calibri"/>
                <a:cs typeface="Calibri"/>
                <a:sym typeface="Calibri"/>
              </a:rPr>
              <a:t> </a:t>
            </a:r>
            <a:r>
              <a:rPr b="1" lang="en-US" sz="1000">
                <a:latin typeface="Calibri"/>
                <a:ea typeface="Calibri"/>
                <a:cs typeface="Calibri"/>
                <a:sym typeface="Calibri"/>
              </a:rPr>
              <a:t>functions</a:t>
            </a:r>
            <a:r>
              <a:rPr lang="en-US" sz="1000">
                <a:latin typeface="Calibri"/>
                <a:ea typeface="Calibri"/>
                <a:cs typeface="Calibri"/>
                <a:sym typeface="Calibri"/>
              </a:rPr>
              <a:t> is that “new” is forgotten and left out. That causes the </a:t>
            </a:r>
            <a:r>
              <a:rPr b="1" lang="en-US" sz="1000">
                <a:latin typeface="Calibri"/>
                <a:ea typeface="Calibri"/>
                <a:cs typeface="Calibri"/>
                <a:sym typeface="Calibri"/>
              </a:rPr>
              <a:t>this variable</a:t>
            </a:r>
            <a:r>
              <a:rPr lang="en-US" sz="1000">
                <a:latin typeface="Calibri"/>
                <a:ea typeface="Calibri"/>
                <a:cs typeface="Calibri"/>
                <a:sym typeface="Calibri"/>
              </a:rPr>
              <a:t> in the function scope to point at the </a:t>
            </a:r>
            <a:r>
              <a:rPr lang="en-US" sz="1000">
                <a:latin typeface="Calibri"/>
                <a:ea typeface="Calibri"/>
                <a:cs typeface="Calibri"/>
                <a:sym typeface="Calibri"/>
              </a:rPr>
              <a:t>global</a:t>
            </a:r>
            <a:r>
              <a:rPr lang="en-US" sz="1000">
                <a:latin typeface="Calibri"/>
                <a:ea typeface="Calibri"/>
                <a:cs typeface="Calibri"/>
                <a:sym typeface="Calibri"/>
              </a:rPr>
              <a:t> scope rather than at the object in the function context. Any global variable having the name of the properties set in this will then be </a:t>
            </a:r>
            <a:r>
              <a:rPr lang="en-US" sz="1000">
                <a:latin typeface="Calibri"/>
                <a:ea typeface="Calibri"/>
                <a:cs typeface="Calibri"/>
                <a:sym typeface="Calibri"/>
              </a:rPr>
              <a:t>overwritten</a:t>
            </a:r>
            <a:r>
              <a:rPr lang="en-US" sz="1000">
                <a:latin typeface="Calibri"/>
                <a:ea typeface="Calibri"/>
                <a:cs typeface="Calibri"/>
                <a:sym typeface="Calibri"/>
              </a:rPr>
              <a:t>. Probably </a:t>
            </a:r>
            <a:r>
              <a:rPr lang="en-US" sz="1000">
                <a:latin typeface="Calibri"/>
                <a:ea typeface="Calibri"/>
                <a:cs typeface="Calibri"/>
                <a:sym typeface="Calibri"/>
              </a:rPr>
              <a:t>causing</a:t>
            </a:r>
            <a:r>
              <a:rPr lang="en-US" sz="1000">
                <a:latin typeface="Calibri"/>
                <a:ea typeface="Calibri"/>
                <a:cs typeface="Calibri"/>
                <a:sym typeface="Calibri"/>
              </a:rPr>
              <a:t> hard to detect and serious bugs!  </a:t>
            </a:r>
            <a:endParaRPr sz="1000">
              <a:latin typeface="Calibri"/>
              <a:ea typeface="Calibri"/>
              <a:cs typeface="Calibri"/>
              <a:sym typeface="Calibri"/>
            </a:endParaRPr>
          </a:p>
        </p:txBody>
      </p:sp>
      <p:pic>
        <p:nvPicPr>
          <p:cNvPr id="1357" name="Google Shape;1357;p90"/>
          <p:cNvPicPr preferRelativeResize="0"/>
          <p:nvPr/>
        </p:nvPicPr>
        <p:blipFill>
          <a:blip r:embed="rId3">
            <a:alphaModFix/>
          </a:blip>
          <a:stretch>
            <a:fillRect/>
          </a:stretch>
        </p:blipFill>
        <p:spPr>
          <a:xfrm>
            <a:off x="6552050" y="5700675"/>
            <a:ext cx="348500" cy="348500"/>
          </a:xfrm>
          <a:prstGeom prst="rect">
            <a:avLst/>
          </a:prstGeom>
          <a:noFill/>
          <a:ln>
            <a:noFill/>
          </a:ln>
        </p:spPr>
      </p:pic>
      <p:pic>
        <p:nvPicPr>
          <p:cNvPr id="1358" name="Google Shape;1358;p9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Methods: closure vs </a:t>
            </a:r>
            <a:r>
              <a:rPr lang="en-US">
                <a:latin typeface="Consolas"/>
                <a:ea typeface="Consolas"/>
                <a:cs typeface="Consolas"/>
                <a:sym typeface="Consolas"/>
              </a:rPr>
              <a:t>this</a:t>
            </a:r>
            <a:endParaRPr/>
          </a:p>
        </p:txBody>
      </p:sp>
      <p:sp>
        <p:nvSpPr>
          <p:cNvPr id="1365" name="Google Shape;1365;p91"/>
          <p:cNvSpPr txBox="1"/>
          <p:nvPr>
            <p:ph idx="2" type="body"/>
          </p:nvPr>
        </p:nvSpPr>
        <p:spPr>
          <a:xfrm>
            <a:off x="863475" y="1225250"/>
            <a:ext cx="3012300" cy="50796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newStack_closure</a:t>
            </a:r>
            <a:r>
              <a:rPr lang="en-US" sz="1000">
                <a:solidFill>
                  <a:schemeClr val="dk1"/>
                </a:solidFill>
                <a:highlight>
                  <a:srgbClr val="FFFFFF"/>
                </a:highlight>
                <a:latin typeface="Consolas"/>
                <a:ea typeface="Consolas"/>
                <a:cs typeface="Consolas"/>
                <a:sym typeface="Consolas"/>
              </a:rPr>
              <a:t> =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15000"/>
              </a:lnSpc>
              <a:spcBef>
                <a:spcPts val="1200"/>
              </a:spcBef>
              <a:spcAft>
                <a:spcPts val="1200"/>
              </a:spcAft>
              <a:buNone/>
            </a:pPr>
            <a:r>
              <a:t/>
            </a:r>
            <a:endParaRPr sz="1000">
              <a:latin typeface="Consolas"/>
              <a:ea typeface="Consolas"/>
              <a:cs typeface="Consolas"/>
              <a:sym typeface="Consolas"/>
            </a:endParaRPr>
          </a:p>
        </p:txBody>
      </p:sp>
      <p:sp>
        <p:nvSpPr>
          <p:cNvPr id="1366" name="Google Shape;1366;p91"/>
          <p:cNvSpPr txBox="1"/>
          <p:nvPr>
            <p:ph idx="2" type="body"/>
          </p:nvPr>
        </p:nvSpPr>
        <p:spPr>
          <a:xfrm>
            <a:off x="4313925" y="1241975"/>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newStack_this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depth: function()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top: function() … etc, etc</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p:txBody>
      </p:sp>
      <p:sp>
        <p:nvSpPr>
          <p:cNvPr id="1367" name="Google Shape;1367;p91"/>
          <p:cNvSpPr txBox="1"/>
          <p:nvPr>
            <p:ph idx="2" type="body"/>
          </p:nvPr>
        </p:nvSpPr>
        <p:spPr>
          <a:xfrm>
            <a:off x="8091375" y="1254650"/>
            <a:ext cx="33393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StackPrototype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depth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push</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unshift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newTop</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pop</a:t>
            </a:r>
            <a:r>
              <a:rPr lang="en-US" sz="1000">
                <a:solidFill>
                  <a:srgbClr val="001080"/>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items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shift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sp>
        <p:nvSpPr>
          <p:cNvPr id="1368" name="Google Shape;1368;p91"/>
          <p:cNvSpPr txBox="1"/>
          <p:nvPr/>
        </p:nvSpPr>
        <p:spPr>
          <a:xfrm>
            <a:off x="858600"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fat-arrow methods you cannot use “this” but you can use closures </a:t>
            </a:r>
            <a:endParaRPr sz="1200">
              <a:latin typeface="Calibri"/>
              <a:ea typeface="Calibri"/>
              <a:cs typeface="Calibri"/>
              <a:sym typeface="Calibri"/>
            </a:endParaRPr>
          </a:p>
        </p:txBody>
      </p:sp>
      <p:sp>
        <p:nvSpPr>
          <p:cNvPr id="1369" name="Google Shape;1369;p91"/>
          <p:cNvSpPr txBox="1"/>
          <p:nvPr/>
        </p:nvSpPr>
        <p:spPr>
          <a:xfrm>
            <a:off x="44749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Object literal returned from function. Using classical functions or method notation you can use “this” which refers to the object</a:t>
            </a:r>
            <a:endParaRPr sz="1200">
              <a:latin typeface="Calibri"/>
              <a:ea typeface="Calibri"/>
              <a:cs typeface="Calibri"/>
              <a:sym typeface="Calibri"/>
            </a:endParaRPr>
          </a:p>
        </p:txBody>
      </p:sp>
      <p:sp>
        <p:nvSpPr>
          <p:cNvPr id="1370" name="Google Shape;1370;p91"/>
          <p:cNvSpPr txBox="1"/>
          <p:nvPr/>
        </p:nvSpPr>
        <p:spPr>
          <a:xfrm>
            <a:off x="8091375" y="5318600"/>
            <a:ext cx="2425200" cy="113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Classic style Constructor function with “this” </a:t>
            </a:r>
            <a:r>
              <a:rPr lang="en-US" sz="1200">
                <a:latin typeface="Calibri"/>
                <a:ea typeface="Calibri"/>
                <a:cs typeface="Calibri"/>
                <a:sym typeface="Calibri"/>
              </a:rPr>
              <a:t>referring</a:t>
            </a:r>
            <a:r>
              <a:rPr lang="en-US" sz="1200">
                <a:latin typeface="Calibri"/>
                <a:ea typeface="Calibri"/>
                <a:cs typeface="Calibri"/>
                <a:sym typeface="Calibri"/>
              </a:rPr>
              <a:t> to object created by using “new” </a:t>
            </a:r>
            <a:r>
              <a:rPr lang="en-US" sz="1200">
                <a:latin typeface="Calibri"/>
                <a:ea typeface="Calibri"/>
                <a:cs typeface="Calibri"/>
                <a:sym typeface="Calibri"/>
              </a:rPr>
              <a:t>function</a:t>
            </a:r>
            <a:r>
              <a:rPr lang="en-US" sz="1200">
                <a:latin typeface="Calibri"/>
                <a:ea typeface="Calibri"/>
                <a:cs typeface="Calibri"/>
                <a:sym typeface="Calibri"/>
              </a:rPr>
              <a:t> invocation  </a:t>
            </a:r>
            <a:endParaRPr sz="1200">
              <a:latin typeface="Calibri"/>
              <a:ea typeface="Calibri"/>
              <a:cs typeface="Calibri"/>
              <a:sym typeface="Calibri"/>
            </a:endParaRPr>
          </a:p>
        </p:txBody>
      </p:sp>
      <p:pic>
        <p:nvPicPr>
          <p:cNvPr id="1371" name="Google Shape;1371;p9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92"/>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assignment, </a:t>
            </a:r>
            <a:r>
              <a:rPr b="1" lang="en-US" sz="1400">
                <a:solidFill>
                  <a:schemeClr val="dk1"/>
                </a:solidFill>
              </a:rPr>
              <a:t>destructuring works with putting a structure with variables in an array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78" name="Google Shape;1378;p9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79" name="Google Shape;1379;p92"/>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pic>
        <p:nvPicPr>
          <p:cNvPr id="1380" name="Google Shape;1380;p9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sz="1400">
              <a:solidFill>
                <a:schemeClr val="dk2"/>
              </a:solidFill>
            </a:endParaRPr>
          </a:p>
        </p:txBody>
      </p:sp>
      <p:sp>
        <p:nvSpPr>
          <p:cNvPr id="855" name="Google Shape;855;p39"/>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b="1" sz="2400">
              <a:solidFill>
                <a:schemeClr val="dk2"/>
              </a:solidFill>
            </a:endParaRPr>
          </a:p>
        </p:txBody>
      </p:sp>
      <p:sp>
        <p:nvSpPr>
          <p:cNvPr id="856" name="Google Shape;856;p39"/>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57" name="Google Shape;857;p39"/>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58" name="Google Shape;858;p39"/>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9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86" name="Google Shape;1386;p93"/>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87" name="Google Shape;1387;p93"/>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88" name="Google Shape;1388;p93"/>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89" name="Google Shape;1389;p93"/>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90" name="Google Shape;1390;p93"/>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91" name="Google Shape;1391;p9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9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98" name="Google Shape;1398;p94"/>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99" name="Google Shape;1399;p94"/>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400" name="Google Shape;1400;p94"/>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4"/>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402" name="Google Shape;1402;p94"/>
          <p:cNvPicPr preferRelativeResize="0"/>
          <p:nvPr/>
        </p:nvPicPr>
        <p:blipFill>
          <a:blip r:embed="rId4">
            <a:alphaModFix/>
          </a:blip>
          <a:stretch>
            <a:fillRect/>
          </a:stretch>
        </p:blipFill>
        <p:spPr>
          <a:xfrm>
            <a:off x="6542531" y="5698475"/>
            <a:ext cx="425856" cy="425856"/>
          </a:xfrm>
          <a:prstGeom prst="rect">
            <a:avLst/>
          </a:prstGeom>
          <a:noFill/>
          <a:ln>
            <a:noFill/>
          </a:ln>
        </p:spPr>
      </p:pic>
      <p:pic>
        <p:nvPicPr>
          <p:cNvPr id="1403" name="Google Shape;1403;p94">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95"/>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409" name="Google Shape;1409;p95"/>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410" name="Google Shape;1410;p95"/>
          <p:cNvPicPr preferRelativeResize="0"/>
          <p:nvPr/>
        </p:nvPicPr>
        <p:blipFill>
          <a:blip r:embed="rId3">
            <a:alphaModFix/>
          </a:blip>
          <a:stretch>
            <a:fillRect/>
          </a:stretch>
        </p:blipFill>
        <p:spPr>
          <a:xfrm>
            <a:off x="7298000" y="1314948"/>
            <a:ext cx="4894000" cy="4894000"/>
          </a:xfrm>
          <a:prstGeom prst="rect">
            <a:avLst/>
          </a:prstGeom>
          <a:noFill/>
          <a:ln>
            <a:noFill/>
          </a:ln>
        </p:spPr>
      </p:pic>
      <p:pic>
        <p:nvPicPr>
          <p:cNvPr id="1411" name="Google Shape;1411;p9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9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417" name="Google Shape;1417;p96"/>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18" name="Google Shape;1418;p96"/>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19" name="Google Shape;1419;p96"/>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420" name="Google Shape;1420;p96"/>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421" name="Google Shape;1421;p96"/>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422" name="Google Shape;1422;p96"/>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pic>
        <p:nvPicPr>
          <p:cNvPr id="1423" name="Google Shape;1423;p9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9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429" name="Google Shape;1429;p97"/>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430" name="Google Shape;1430;p97"/>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431" name="Google Shape;1431;p97"/>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432" name="Google Shape;1432;p97"/>
          <p:cNvPicPr preferRelativeResize="0"/>
          <p:nvPr/>
        </p:nvPicPr>
        <p:blipFill>
          <a:blip r:embed="rId4">
            <a:alphaModFix/>
          </a:blip>
          <a:stretch>
            <a:fillRect/>
          </a:stretch>
        </p:blipFill>
        <p:spPr>
          <a:xfrm>
            <a:off x="488750" y="1268425"/>
            <a:ext cx="369848" cy="348699"/>
          </a:xfrm>
          <a:prstGeom prst="rect">
            <a:avLst/>
          </a:prstGeom>
          <a:noFill/>
          <a:ln>
            <a:noFill/>
          </a:ln>
        </p:spPr>
      </p:pic>
      <p:pic>
        <p:nvPicPr>
          <p:cNvPr id="1433" name="Google Shape;1433;p97">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98"/>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a:t>
            </a:r>
            <a:endParaRPr/>
          </a:p>
          <a:p>
            <a:pPr indent="0" lvl="0" marL="0" rtl="0" algn="l">
              <a:spcBef>
                <a:spcPts val="0"/>
              </a:spcBef>
              <a:spcAft>
                <a:spcPts val="0"/>
              </a:spcAft>
              <a:buNone/>
            </a:pPr>
            <a:r>
              <a:rPr lang="en-US"/>
              <a:t>Union types recursive definition</a:t>
            </a:r>
            <a:endParaRPr/>
          </a:p>
        </p:txBody>
      </p:sp>
      <p:sp>
        <p:nvSpPr>
          <p:cNvPr id="1440" name="Google Shape;1440;p98"/>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r</a:t>
            </a:r>
            <a:r>
              <a:rPr b="1" lang="en-US" sz="1400"/>
              <a:t>ecursive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incompatible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 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"./matrix"</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matrix3d</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&gt; = [[[</a:t>
            </a:r>
            <a:r>
              <a:rPr lang="en-US" sz="1100">
                <a:solidFill>
                  <a:srgbClr val="098658"/>
                </a:solidFill>
                <a:highlight>
                  <a:srgbClr val="FFFFFF"/>
                </a:highlight>
                <a:latin typeface="Consolas"/>
                <a:ea typeface="Consolas"/>
                <a:cs typeface="Consolas"/>
                <a:sym typeface="Consolas"/>
              </a:rPr>
              <a:t>5</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569</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flooratzero</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&lt;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endParaRPr sz="11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p:txBody>
      </p:sp>
      <p:sp>
        <p:nvSpPr>
          <p:cNvPr id="1441" name="Google Shape;1441;p98"/>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type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&gt;&gt;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interface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_</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T</a:t>
            </a:r>
            <a:endParaRPr sz="11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export</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Celloperation</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length</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isArray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Array</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a:t>
            </a:r>
            <a:r>
              <a:rPr lang="en-US" sz="1100">
                <a:solidFill>
                  <a:srgbClr val="795E26"/>
                </a:solidFill>
                <a:highlight>
                  <a:srgbClr val="FFFFFF"/>
                </a:highlight>
                <a:latin typeface="Consolas"/>
                <a:ea typeface="Consolas"/>
                <a:cs typeface="Consolas"/>
                <a:sym typeface="Consolas"/>
              </a:rPr>
              <a:t>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const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push</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as</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T</a:t>
            </a:r>
            <a:r>
              <a:rPr lang="en-US" sz="1100">
                <a:solidFill>
                  <a:schemeClr val="dk1"/>
                </a:solidFill>
                <a:highlight>
                  <a:srgbClr val="FFFFFF"/>
                </a:highlight>
                <a:latin typeface="Consolas"/>
                <a:ea typeface="Consolas"/>
                <a:cs typeface="Consolas"/>
                <a:sym typeface="Consolas"/>
              </a:rPr>
              <a:t>&gt;, </a:t>
            </a:r>
            <a:r>
              <a:rPr lang="en-US" sz="1100">
                <a:solidFill>
                  <a:srgbClr val="001080"/>
                </a:solidFill>
                <a:highlight>
                  <a:srgbClr val="FFFFFF"/>
                </a:highlight>
                <a:latin typeface="Consolas"/>
                <a:ea typeface="Consolas"/>
                <a:cs typeface="Consolas"/>
                <a:sym typeface="Consolas"/>
              </a:rPr>
              <a:t>operation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new_matrix</a:t>
            </a:r>
            <a:endParaRPr sz="11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AF00DB"/>
              </a:solidFill>
              <a:highlight>
                <a:srgbClr val="FFFFFF"/>
              </a:highlight>
              <a:latin typeface="Consolas"/>
              <a:ea typeface="Consolas"/>
              <a:cs typeface="Consolas"/>
              <a:sym typeface="Consolas"/>
            </a:endParaRPr>
          </a:p>
        </p:txBody>
      </p:sp>
      <p:pic>
        <p:nvPicPr>
          <p:cNvPr id="1442" name="Google Shape;1442;p98"/>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443" name="Google Shape;1443;p98"/>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444" name="Google Shape;1444;p9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99"/>
          <p:cNvSpPr txBox="1"/>
          <p:nvPr>
            <p:ph type="title"/>
          </p:nvPr>
        </p:nvSpPr>
        <p:spPr>
          <a:xfrm>
            <a:off x="858597" y="370575"/>
            <a:ext cx="7647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Make Illegal States Unrepresentable</a:t>
            </a:r>
            <a:endParaRPr/>
          </a:p>
        </p:txBody>
      </p:sp>
      <p:pic>
        <p:nvPicPr>
          <p:cNvPr id="1451" name="Google Shape;1451;p9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452" name="Google Shape;1452;p99"/>
          <p:cNvSpPr txBox="1"/>
          <p:nvPr/>
        </p:nvSpPr>
        <p:spPr>
          <a:xfrm>
            <a:off x="1065025" y="1490725"/>
            <a:ext cx="10350900" cy="48156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sz="1800">
                <a:solidFill>
                  <a:schemeClr val="dk1"/>
                </a:solidFill>
                <a:latin typeface="Calibri"/>
                <a:ea typeface="Calibri"/>
                <a:cs typeface="Calibri"/>
                <a:sym typeface="Calibri"/>
              </a:rPr>
              <a:t>Making illegal states unrepresentable is</a:t>
            </a:r>
            <a:r>
              <a:rPr lang="en-US" sz="1800">
                <a:solidFill>
                  <a:schemeClr val="dk1"/>
                </a:solidFill>
                <a:latin typeface="Calibri"/>
                <a:ea typeface="Calibri"/>
                <a:cs typeface="Calibri"/>
                <a:sym typeface="Calibri"/>
              </a:rPr>
              <a:t> all about statically proving that all runtime values (without exception) correspond to valid objects in the business domain. The effect of this technique on eliminating meaningless runtime states is astounding and cannot be overstated.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 John A De Goes (@jdegoes)</a:t>
            </a:r>
            <a:r>
              <a:rPr lang="en-US" sz="1800">
                <a:solidFill>
                  <a:schemeClr val="dk1"/>
                </a:solidFill>
                <a:uFill>
                  <a:noFill/>
                </a:uFill>
                <a:latin typeface="Calibri"/>
                <a:ea typeface="Calibri"/>
                <a:cs typeface="Calibri"/>
                <a:sym typeface="Calibri"/>
                <a:hlinkClick r:id="rId5"/>
              </a:rPr>
              <a:t> </a:t>
            </a:r>
            <a:r>
              <a:rPr lang="en-US" sz="1800" u="sng">
                <a:solidFill>
                  <a:schemeClr val="hlink"/>
                </a:solidFill>
                <a:latin typeface="Calibri"/>
                <a:ea typeface="Calibri"/>
                <a:cs typeface="Calibri"/>
                <a:sym typeface="Calibri"/>
                <a:hlinkClick r:id="rId6"/>
              </a:rPr>
              <a:t>January 28, 2019</a:t>
            </a:r>
            <a:endParaRPr sz="18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programming and science, it's often impossible to prove that something is </a:t>
            </a:r>
            <a:r>
              <a:rPr i="1" lang="en-US" sz="1800">
                <a:solidFill>
                  <a:schemeClr val="dk1"/>
                </a:solidFill>
                <a:latin typeface="Calibri"/>
                <a:ea typeface="Calibri"/>
                <a:cs typeface="Calibri"/>
                <a:sym typeface="Calibri"/>
              </a:rPr>
              <a:t>correct</a:t>
            </a:r>
            <a:r>
              <a:rPr lang="en-US" sz="1800">
                <a:solidFill>
                  <a:schemeClr val="dk1"/>
                </a:solidFill>
                <a:latin typeface="Calibri"/>
                <a:ea typeface="Calibri"/>
                <a:cs typeface="Calibri"/>
                <a:sym typeface="Calibri"/>
              </a:rPr>
              <a:t>, but it's reasonable to prove that something is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With types, we can achieve that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 and that makes our code much easier to reason about. And that gives us confidence to know that our business rules are being respected.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the previous example the compiler enforces the usage of a type </a:t>
            </a:r>
            <a:r>
              <a:rPr lang="en-US" sz="1800">
                <a:solidFill>
                  <a:srgbClr val="267F99"/>
                </a:solidFill>
                <a:highlight>
                  <a:schemeClr val="lt1"/>
                </a:highlight>
                <a:latin typeface="Consolas"/>
                <a:ea typeface="Consolas"/>
                <a:cs typeface="Consolas"/>
                <a:sym typeface="Consolas"/>
              </a:rPr>
              <a:t>Matrix</a:t>
            </a:r>
            <a:r>
              <a:rPr lang="en-US" sz="1800">
                <a:solidFill>
                  <a:schemeClr val="dk1"/>
                </a:solidFill>
                <a:highlight>
                  <a:schemeClr val="lt1"/>
                </a:highlight>
                <a:latin typeface="Consolas"/>
                <a:ea typeface="Consolas"/>
                <a:cs typeface="Consolas"/>
                <a:sym typeface="Consolas"/>
              </a:rPr>
              <a:t>&lt;</a:t>
            </a:r>
            <a:r>
              <a:rPr lang="en-US" sz="1800">
                <a:solidFill>
                  <a:srgbClr val="267F99"/>
                </a:solidFill>
                <a:highlight>
                  <a:schemeClr val="lt1"/>
                </a:highlight>
                <a:latin typeface="Consolas"/>
                <a:ea typeface="Consolas"/>
                <a:cs typeface="Consolas"/>
                <a:sym typeface="Consolas"/>
              </a:rPr>
              <a:t>T</a:t>
            </a:r>
            <a:r>
              <a:rPr lang="en-US" sz="1800">
                <a:solidFill>
                  <a:schemeClr val="dk1"/>
                </a:solidFill>
                <a:highlight>
                  <a:schemeClr val="lt1"/>
                </a:highlight>
                <a:latin typeface="Consolas"/>
                <a:ea typeface="Consolas"/>
                <a:cs typeface="Consolas"/>
                <a:sym typeface="Consolas"/>
              </a:rPr>
              <a:t>&gt; </a:t>
            </a:r>
            <a:r>
              <a:rPr lang="en-US" sz="1800">
                <a:solidFill>
                  <a:schemeClr val="dk1"/>
                </a:solidFill>
                <a:latin typeface="Calibri"/>
                <a:ea typeface="Calibri"/>
                <a:cs typeface="Calibri"/>
                <a:sym typeface="Calibri"/>
              </a:rPr>
              <a:t>parametrized for the type</a:t>
            </a:r>
            <a:r>
              <a:rPr lang="en-US" sz="1000">
                <a:solidFill>
                  <a:schemeClr val="dk1"/>
                </a:solidFill>
                <a:highlight>
                  <a:schemeClr val="lt1"/>
                </a:highlight>
                <a:latin typeface="Consolas"/>
                <a:ea typeface="Consolas"/>
                <a:cs typeface="Consolas"/>
                <a:sym typeface="Consolas"/>
              </a:rPr>
              <a:t> </a:t>
            </a:r>
            <a:r>
              <a:rPr lang="en-US" sz="1800">
                <a:solidFill>
                  <a:srgbClr val="267F99"/>
                </a:solidFill>
                <a:highlight>
                  <a:schemeClr val="lt1"/>
                </a:highlight>
                <a:latin typeface="Consolas"/>
                <a:ea typeface="Consolas"/>
                <a:cs typeface="Consolas"/>
                <a:sym typeface="Consolas"/>
              </a:rPr>
              <a:t>number</a:t>
            </a:r>
            <a:r>
              <a:rPr lang="en-US" sz="1000">
                <a:solidFill>
                  <a:schemeClr val="dk1"/>
                </a:solidFill>
                <a:highlight>
                  <a:schemeClr val="lt1"/>
                </a:highlight>
                <a:latin typeface="Consolas"/>
                <a:ea typeface="Consolas"/>
                <a:cs typeface="Consolas"/>
                <a:sym typeface="Consolas"/>
              </a:rPr>
              <a:t>. </a:t>
            </a:r>
            <a:r>
              <a:rPr lang="en-US" sz="1800">
                <a:solidFill>
                  <a:schemeClr val="dk1"/>
                </a:solidFill>
                <a:latin typeface="Calibri"/>
                <a:ea typeface="Calibri"/>
                <a:cs typeface="Calibri"/>
                <a:sym typeface="Calibri"/>
              </a:rPr>
              <a:t>The type system is powerful enough to support n levels of sub matrices. It is therefore and flexible and robust enough to support most use cases in a safe way.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7" name="Shape 1457"/>
        <p:cNvGrpSpPr/>
        <p:nvPr/>
      </p:nvGrpSpPr>
      <p:grpSpPr>
        <a:xfrm>
          <a:off x="0" y="0"/>
          <a:ext cx="0" cy="0"/>
          <a:chOff x="0" y="0"/>
          <a:chExt cx="0" cy="0"/>
        </a:xfrm>
      </p:grpSpPr>
      <p:sp>
        <p:nvSpPr>
          <p:cNvPr id="1458" name="Google Shape;1458;p100"/>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TypeScript type system offers many advanced type system features such as generic types, mapped types, and lookup types. That is far beyond the scope of this tutorial. However, any usage of TypeScript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459" name="Google Shape;1459;p10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Advanced Types</a:t>
            </a:r>
            <a:endParaRPr>
              <a:solidFill>
                <a:srgbClr val="1C4587"/>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4" name="Shape 1464"/>
        <p:cNvGrpSpPr/>
        <p:nvPr/>
      </p:nvGrpSpPr>
      <p:grpSpPr>
        <a:xfrm>
          <a:off x="0" y="0"/>
          <a:ext cx="0" cy="0"/>
          <a:chOff x="0" y="0"/>
          <a:chExt cx="0" cy="0"/>
        </a:xfrm>
      </p:grpSpPr>
      <p:sp>
        <p:nvSpPr>
          <p:cNvPr id="1465" name="Google Shape;1465;p101"/>
          <p:cNvSpPr txBox="1"/>
          <p:nvPr>
            <p:ph idx="2" type="body"/>
          </p:nvPr>
        </p:nvSpPr>
        <p:spPr>
          <a:xfrm>
            <a:off x="863467" y="3337447"/>
            <a:ext cx="10662600" cy="288000"/>
          </a:xfrm>
          <a:prstGeom prst="rect">
            <a:avLst/>
          </a:prstGeom>
        </p:spPr>
        <p:txBody>
          <a:bodyPr anchorCtr="0" anchor="ctr" bIns="0" lIns="0" spcFirstLastPara="1" rIns="0" wrap="square" tIns="0">
            <a:noAutofit/>
          </a:bodyPr>
          <a:lstStyle/>
          <a:p>
            <a:pPr indent="0" lvl="0" marL="0" rtl="0" algn="l">
              <a:spcBef>
                <a:spcPts val="0"/>
              </a:spcBef>
              <a:spcAft>
                <a:spcPts val="600"/>
              </a:spcAft>
              <a:buNone/>
            </a:pPr>
            <a:r>
              <a:t/>
            </a:r>
            <a:endParaRPr/>
          </a:p>
        </p:txBody>
      </p:sp>
      <p:sp>
        <p:nvSpPr>
          <p:cNvPr id="1466" name="Google Shape;1466;p101"/>
          <p:cNvSpPr txBox="1"/>
          <p:nvPr>
            <p:ph type="title"/>
          </p:nvPr>
        </p:nvSpPr>
        <p:spPr>
          <a:xfrm>
            <a:off x="858594" y="370575"/>
            <a:ext cx="10281300" cy="499500"/>
          </a:xfrm>
          <a:prstGeom prst="rect">
            <a:avLst/>
          </a:prstGeom>
          <a:effectLst>
            <a:outerShdw blurRad="57150" rotWithShape="0" algn="bl" dir="5400000" dist="19050">
              <a:srgbClr val="FFFFFF">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chemeClr val="dk2"/>
                </a:solidFill>
              </a:rPr>
              <a:t>Intermezzo - “classical” Object </a:t>
            </a:r>
            <a:r>
              <a:rPr lang="en-US">
                <a:solidFill>
                  <a:schemeClr val="dk2"/>
                </a:solidFill>
              </a:rPr>
              <a:t>oriented</a:t>
            </a:r>
            <a:r>
              <a:rPr lang="en-US">
                <a:solidFill>
                  <a:schemeClr val="dk2"/>
                </a:solidFill>
              </a:rPr>
              <a:t> programming </a:t>
            </a:r>
            <a:endParaRPr>
              <a:solidFill>
                <a:schemeClr val="dk2"/>
              </a:solidFill>
            </a:endParaRPr>
          </a:p>
        </p:txBody>
      </p:sp>
      <p:pic>
        <p:nvPicPr>
          <p:cNvPr id="1467" name="Google Shape;1467;p10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
        <p:nvSpPr>
          <p:cNvPr id="1468" name="Google Shape;1468;p101"/>
          <p:cNvSpPr txBox="1"/>
          <p:nvPr/>
        </p:nvSpPr>
        <p:spPr>
          <a:xfrm>
            <a:off x="592050" y="1771700"/>
            <a:ext cx="10814400" cy="4681500"/>
          </a:xfrm>
          <a:prstGeom prst="rect">
            <a:avLst/>
          </a:prstGeom>
          <a:solidFill>
            <a:srgbClr val="A4C2F4">
              <a:alpha val="60340"/>
            </a:srgbClr>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The more classic approach to Object Oriented Programming introduced in ES6 (“class” keyword etc) is a double edged sword. On the one hand	“class based OOP”  is something everyone learns and making the syntax better is a good thing. Besides it’s an optional feature and there are other ways to create objects like factory functions. Using it for limited purposes is fine.</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The concept of “Class” doesn’t exist in JavaScript. It's underlying mechanism (called “Prototype-based programming”) is still how everythings works under the hood. So to truly understand the run-time model of JavaScript it is needed to get to know how prototypes work. And it is well recognozed that the concept of classes with “deep” inheritance hierachies make things brittle. Prototypes are better and very flexible. And finally using “class” guides people away from the simplicity and power of functional programming</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0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474" name="Google Shape;1474;p102"/>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475" name="Google Shape;1475;p102"/>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pic>
        <p:nvPicPr>
          <p:cNvPr id="1476" name="Google Shape;1476;p10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40"/>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864" name="Google Shape;864;p40"/>
          <p:cNvGrpSpPr/>
          <p:nvPr/>
        </p:nvGrpSpPr>
        <p:grpSpPr>
          <a:xfrm>
            <a:off x="6225550" y="4100853"/>
            <a:ext cx="5966848" cy="2757003"/>
            <a:chOff x="7662396" y="4613250"/>
            <a:chExt cx="4529604" cy="2244751"/>
          </a:xfrm>
        </p:grpSpPr>
        <p:pic>
          <p:nvPicPr>
            <p:cNvPr id="865" name="Google Shape;865;p4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66" name="Google Shape;866;p4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0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482" name="Google Shape;1482;p103"/>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483" name="Google Shape;1483;p103"/>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pic>
        <p:nvPicPr>
          <p:cNvPr id="1484" name="Google Shape;1484;p103">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04"/>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491" name="Google Shape;1491;p104"/>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492" name="Google Shape;1492;p104"/>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pic>
        <p:nvPicPr>
          <p:cNvPr id="1493" name="Google Shape;1493;p10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105"/>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500" name="Google Shape;1500;p105"/>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501" name="Google Shape;1501;p105"/>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only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502" name="Google Shape;1502;p105"/>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503" name="Google Shape;1503;p105"/>
          <p:cNvPicPr preferRelativeResize="0"/>
          <p:nvPr/>
        </p:nvPicPr>
        <p:blipFill>
          <a:blip r:embed="rId3">
            <a:alphaModFix/>
          </a:blip>
          <a:stretch>
            <a:fillRect/>
          </a:stretch>
        </p:blipFill>
        <p:spPr>
          <a:xfrm>
            <a:off x="705475" y="1281550"/>
            <a:ext cx="369848" cy="348699"/>
          </a:xfrm>
          <a:prstGeom prst="rect">
            <a:avLst/>
          </a:prstGeom>
          <a:noFill/>
          <a:ln>
            <a:noFill/>
          </a:ln>
        </p:spPr>
      </p:pic>
      <p:pic>
        <p:nvPicPr>
          <p:cNvPr id="1504" name="Google Shape;1504;p10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106"/>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510" name="Google Shape;1510;p106"/>
          <p:cNvGrpSpPr/>
          <p:nvPr/>
        </p:nvGrpSpPr>
        <p:grpSpPr>
          <a:xfrm>
            <a:off x="6225550" y="4100853"/>
            <a:ext cx="5966848" cy="2757003"/>
            <a:chOff x="7662396" y="4613250"/>
            <a:chExt cx="4529604" cy="2244751"/>
          </a:xfrm>
        </p:grpSpPr>
        <p:pic>
          <p:nvPicPr>
            <p:cNvPr id="1511" name="Google Shape;1511;p106"/>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512" name="Google Shape;1512;p106"/>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Google Shape;1518;p107"/>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519" name="Google Shape;1519;p107"/>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520" name="Google Shape;1520;p107"/>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pic>
        <p:nvPicPr>
          <p:cNvPr id="1521" name="Google Shape;1521;p10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08"/>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528" name="Google Shape;1528;p108"/>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529" name="Google Shape;1529;p108"/>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30" name="Google Shape;1530;p108">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09"/>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537" name="Google Shape;1537;p109"/>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538" name="Google Shape;1538;p109"/>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539" name="Google Shape;1539;p10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11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Iterators</a:t>
            </a:r>
            <a:endParaRPr/>
          </a:p>
        </p:txBody>
      </p:sp>
      <p:sp>
        <p:nvSpPr>
          <p:cNvPr id="1546" name="Google Shape;1546;p110"/>
          <p:cNvSpPr txBox="1"/>
          <p:nvPr>
            <p:ph idx="2" type="body"/>
          </p:nvPr>
        </p:nvSpPr>
        <p:spPr>
          <a:xfrm>
            <a:off x="858600" y="1242300"/>
            <a:ext cx="5463300" cy="5211000"/>
          </a:xfrm>
          <a:prstGeom prst="rect">
            <a:avLst/>
          </a:prstGeom>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US" sz="1200">
                <a:solidFill>
                  <a:schemeClr val="dk1"/>
                </a:solidFill>
              </a:rPr>
              <a:t>In JavaScript an </a:t>
            </a:r>
            <a:r>
              <a:rPr b="1" lang="en-US" sz="1200">
                <a:solidFill>
                  <a:schemeClr val="dk1"/>
                </a:solidFill>
              </a:rPr>
              <a:t>iterator</a:t>
            </a:r>
            <a:r>
              <a:rPr lang="en-US" sz="1200">
                <a:solidFill>
                  <a:schemeClr val="dk1"/>
                </a:solidFill>
              </a:rPr>
              <a:t> is an object which defines a sequence and potentially a return value upon its termination.</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Specifically, an iterator is any object which implements the </a:t>
            </a:r>
            <a:r>
              <a:rPr b="1" lang="en-US" sz="1200">
                <a:solidFill>
                  <a:schemeClr val="dk1"/>
                </a:solidFill>
              </a:rPr>
              <a:t>Iterator protocol </a:t>
            </a:r>
            <a:r>
              <a:rPr lang="en-US" sz="1200">
                <a:solidFill>
                  <a:schemeClr val="dk1"/>
                </a:solidFill>
              </a:rPr>
              <a:t>by having a next() method returns an object with two properties:</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value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The next value in the iteration sequence.</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done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This is true if the last value in the sequence has already been consumed. If value is present alongside done, it is the iterator's return value.</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Once created, an iterator object can be iterated explicitly by repeatedly calling next(). Iterating over an iterator is said to consume the iterator, because it is generally only possible to do once. After a terminating value has been yielded additional calls to next() should simply continue to return </a:t>
            </a:r>
            <a:r>
              <a:rPr lang="en-US" sz="1200">
                <a:solidFill>
                  <a:schemeClr val="dk1"/>
                </a:solidFill>
                <a:latin typeface="Consolas"/>
                <a:ea typeface="Consolas"/>
                <a:cs typeface="Consolas"/>
                <a:sym typeface="Consolas"/>
              </a:rPr>
              <a:t>{done: true}.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Iterators allow for </a:t>
            </a:r>
            <a:r>
              <a:rPr b="1" lang="en-US" sz="1200">
                <a:solidFill>
                  <a:schemeClr val="dk1"/>
                </a:solidFill>
              </a:rPr>
              <a:t> </a:t>
            </a:r>
            <a:r>
              <a:rPr b="1" i="1" lang="en-US" sz="1200">
                <a:solidFill>
                  <a:schemeClr val="dk1"/>
                </a:solidFill>
              </a:rPr>
              <a:t>lazy </a:t>
            </a:r>
            <a:r>
              <a:rPr b="1" i="1" lang="en-US" sz="1200">
                <a:solidFill>
                  <a:schemeClr val="dk1"/>
                </a:solidFill>
              </a:rPr>
              <a:t>evaluation</a:t>
            </a:r>
            <a:r>
              <a:rPr b="1" lang="en-US" sz="1200">
                <a:solidFill>
                  <a:schemeClr val="dk1"/>
                </a:solidFill>
              </a:rPr>
              <a:t>,</a:t>
            </a:r>
            <a:r>
              <a:rPr lang="en-US" sz="1200">
                <a:solidFill>
                  <a:schemeClr val="dk1"/>
                </a:solidFill>
              </a:rPr>
              <a:t> </a:t>
            </a:r>
            <a:r>
              <a:rPr lang="en-US" sz="1200">
                <a:solidFill>
                  <a:schemeClr val="dk1"/>
                </a:solidFill>
              </a:rPr>
              <a:t>which</a:t>
            </a:r>
            <a:r>
              <a:rPr lang="en-US" sz="1200">
                <a:solidFill>
                  <a:schemeClr val="dk1"/>
                </a:solidFill>
              </a:rPr>
              <a:t> means that an expression is only actually calculated on an as-needed basis. In the example on the right, lazy evaluation of the calculation of the </a:t>
            </a:r>
            <a:r>
              <a:rPr lang="en-US" sz="1200">
                <a:solidFill>
                  <a:schemeClr val="dk1"/>
                </a:solidFill>
              </a:rPr>
              <a:t>fibonacci</a:t>
            </a:r>
            <a:r>
              <a:rPr lang="en-US" sz="1200">
                <a:solidFill>
                  <a:schemeClr val="dk1"/>
                </a:solidFill>
              </a:rPr>
              <a:t> series saves on memory (no recursion) and memory (no need of saving of whole range) </a:t>
            </a:r>
            <a:endParaRPr sz="1200">
              <a:solidFill>
                <a:schemeClr val="dk1"/>
              </a:solidFill>
              <a:latin typeface="Consolas"/>
              <a:ea typeface="Consolas"/>
              <a:cs typeface="Consolas"/>
              <a:sym typeface="Consolas"/>
            </a:endParaRPr>
          </a:p>
        </p:txBody>
      </p:sp>
      <p:sp>
        <p:nvSpPr>
          <p:cNvPr id="1547" name="Google Shape;1547;p110"/>
          <p:cNvSpPr txBox="1"/>
          <p:nvPr>
            <p:ph idx="2" type="body"/>
          </p:nvPr>
        </p:nvSpPr>
        <p:spPr>
          <a:xfrm>
            <a:off x="6619475" y="964225"/>
            <a:ext cx="5093400" cy="5336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boolean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false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48" name="Google Shape;1548;p11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11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Iterables</a:t>
            </a:r>
            <a:endParaRPr/>
          </a:p>
        </p:txBody>
      </p:sp>
      <p:pic>
        <p:nvPicPr>
          <p:cNvPr id="1555" name="Google Shape;1555;p111"/>
          <p:cNvPicPr preferRelativeResize="0"/>
          <p:nvPr/>
        </p:nvPicPr>
        <p:blipFill>
          <a:blip r:embed="rId3">
            <a:alphaModFix/>
          </a:blip>
          <a:stretch>
            <a:fillRect/>
          </a:stretch>
        </p:blipFill>
        <p:spPr>
          <a:xfrm>
            <a:off x="739702" y="3591475"/>
            <a:ext cx="5500775" cy="2940345"/>
          </a:xfrm>
          <a:prstGeom prst="rect">
            <a:avLst/>
          </a:prstGeom>
          <a:noFill/>
          <a:ln>
            <a:noFill/>
          </a:ln>
        </p:spPr>
      </p:pic>
      <p:sp>
        <p:nvSpPr>
          <p:cNvPr id="1556" name="Google Shape;1556;p111"/>
          <p:cNvSpPr txBox="1"/>
          <p:nvPr>
            <p:ph idx="2" type="body"/>
          </p:nvPr>
        </p:nvSpPr>
        <p:spPr>
          <a:xfrm>
            <a:off x="858600" y="1119150"/>
            <a:ext cx="5093400" cy="3361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As seen on the </a:t>
            </a:r>
            <a:r>
              <a:rPr lang="en-US" sz="1200">
                <a:solidFill>
                  <a:schemeClr val="dk1"/>
                </a:solidFill>
              </a:rPr>
              <a:t>previous</a:t>
            </a:r>
            <a:r>
              <a:rPr lang="en-US" sz="1200">
                <a:solidFill>
                  <a:schemeClr val="dk1"/>
                </a:solidFill>
              </a:rPr>
              <a:t> slide, an </a:t>
            </a:r>
            <a:r>
              <a:rPr b="1" i="1" lang="en-US" sz="1200">
                <a:solidFill>
                  <a:schemeClr val="dk1"/>
                </a:solidFill>
              </a:rPr>
              <a:t>iterable</a:t>
            </a:r>
            <a:r>
              <a:rPr lang="en-US" sz="1200">
                <a:solidFill>
                  <a:schemeClr val="dk1"/>
                </a:solidFill>
              </a:rPr>
              <a:t> is a data structure that wants to make its elements accessible to the public, i.e it </a:t>
            </a:r>
            <a:r>
              <a:rPr lang="en-US" sz="1200">
                <a:solidFill>
                  <a:schemeClr val="dk1"/>
                </a:solidFill>
              </a:rPr>
              <a:t>is a pointer for traversing the elements of a data structure. </a:t>
            </a:r>
            <a:r>
              <a:rPr lang="en-US" sz="1200">
                <a:solidFill>
                  <a:schemeClr val="dk1"/>
                </a:solidFill>
              </a:rPr>
              <a:t> In order to standardize the </a:t>
            </a:r>
            <a:r>
              <a:rPr lang="en-US" sz="1200">
                <a:solidFill>
                  <a:schemeClr val="dk1"/>
                </a:solidFill>
              </a:rPr>
              <a:t>access</a:t>
            </a:r>
            <a:r>
              <a:rPr lang="en-US" sz="1200">
                <a:solidFill>
                  <a:schemeClr val="dk1"/>
                </a:solidFill>
              </a:rPr>
              <a:t> to an iterator from ES6, the iteration protocol prescribes </a:t>
            </a:r>
            <a:r>
              <a:rPr b="1" lang="en-US" sz="1200">
                <a:solidFill>
                  <a:schemeClr val="dk1"/>
                </a:solidFill>
              </a:rPr>
              <a:t>implementing a method whose key is Symbol.iterator, written as </a:t>
            </a:r>
            <a:r>
              <a:rPr b="1" lang="en-US" sz="1200">
                <a:solidFill>
                  <a:schemeClr val="dk1"/>
                </a:solidFill>
              </a:rPr>
              <a:t>[Symbol.iterator].</a:t>
            </a:r>
            <a:r>
              <a:rPr lang="en-US" sz="1200">
                <a:solidFill>
                  <a:schemeClr val="dk1"/>
                </a:solidFill>
              </a:rPr>
              <a:t> This is a zero-argument function that returns an object, conforming to the</a:t>
            </a:r>
            <a:r>
              <a:rPr lang="en-US" sz="1200">
                <a:solidFill>
                  <a:schemeClr val="dk1"/>
                </a:solidFill>
                <a:uFill>
                  <a:noFill/>
                </a:uFill>
                <a:hlinkClick r:id="rId4"/>
              </a:rPr>
              <a:t> </a:t>
            </a:r>
            <a:r>
              <a:rPr lang="en-US" sz="1200" u="sng">
                <a:solidFill>
                  <a:schemeClr val="hlink"/>
                </a:solidFill>
                <a:hlinkClick r:id="rId5"/>
              </a:rPr>
              <a:t>iterator protocol</a:t>
            </a:r>
            <a:r>
              <a:rPr lang="en-US" sz="1200">
                <a:solidFill>
                  <a:schemeClr val="dk1"/>
                </a:solidFill>
              </a:rPr>
              <a:t>. The method is a </a:t>
            </a:r>
            <a:r>
              <a:rPr b="1" lang="en-US" sz="1200">
                <a:solidFill>
                  <a:schemeClr val="dk1"/>
                </a:solidFill>
              </a:rPr>
              <a:t>factory for </a:t>
            </a:r>
            <a:r>
              <a:rPr b="1" i="1" lang="en-US" sz="1200">
                <a:solidFill>
                  <a:schemeClr val="dk1"/>
                </a:solidFill>
              </a:rPr>
              <a:t>iterators</a:t>
            </a:r>
            <a:r>
              <a:rPr lang="en-US" sz="1200">
                <a:solidFill>
                  <a:schemeClr val="dk1"/>
                </a:solidFill>
              </a:rPr>
              <a:t>. That is, it will create </a:t>
            </a:r>
            <a:r>
              <a:rPr i="1" lang="en-US" sz="1200">
                <a:solidFill>
                  <a:schemeClr val="dk1"/>
                </a:solidFill>
              </a:rPr>
              <a:t>iterators</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marR="0" rtl="0" algn="l">
              <a:lnSpc>
                <a:spcPct val="133333"/>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p:txBody>
      </p:sp>
      <p:sp>
        <p:nvSpPr>
          <p:cNvPr id="1557" name="Google Shape;1557;p111"/>
          <p:cNvSpPr txBox="1"/>
          <p:nvPr>
            <p:ph idx="2" type="body"/>
          </p:nvPr>
        </p:nvSpPr>
        <p:spPr>
          <a:xfrm>
            <a:off x="6493175" y="964225"/>
            <a:ext cx="5219700" cy="54891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91440" marR="91440" rtl="0" algn="l">
              <a:lnSpc>
                <a:spcPct val="133333"/>
              </a:lnSpc>
              <a:spcBef>
                <a:spcPts val="0"/>
              </a:spcBef>
              <a:spcAft>
                <a:spcPts val="0"/>
              </a:spcAft>
              <a:buClr>
                <a:schemeClr val="dk1"/>
              </a:buClr>
              <a:buSzPts val="1100"/>
              <a:buFont typeface="Arial"/>
              <a:buNone/>
            </a:pPr>
            <a:r>
              <a:t/>
            </a:r>
            <a:endParaRPr sz="1100">
              <a:solidFill>
                <a:srgbClr val="AF00DB"/>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"./utils"</a:t>
            </a:r>
            <a:endParaRPr sz="1100">
              <a:solidFill>
                <a:srgbClr val="A31515"/>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Symbol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iterator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endParaRPr sz="11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next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boolean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//fibonaci</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false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i</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_&gt; [0,1,1,2,3,5,8,13,21,34,55,89,144,233,377,610,987,1597,2584,4181,6765]</a:t>
            </a:r>
            <a:endParaRPr sz="1100">
              <a:solidFill>
                <a:srgbClr val="AF00DB"/>
              </a:solidFill>
              <a:highlight>
                <a:srgbClr val="FFFFFF"/>
              </a:highlight>
              <a:latin typeface="Consolas"/>
              <a:ea typeface="Consolas"/>
              <a:cs typeface="Consolas"/>
              <a:sym typeface="Consolas"/>
            </a:endParaRPr>
          </a:p>
        </p:txBody>
      </p:sp>
      <p:pic>
        <p:nvPicPr>
          <p:cNvPr id="1558" name="Google Shape;1558;p111">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59" name="Google Shape;1559;p111"/>
          <p:cNvSpPr/>
          <p:nvPr/>
        </p:nvSpPr>
        <p:spPr>
          <a:xfrm>
            <a:off x="6745975" y="2382750"/>
            <a:ext cx="2340000" cy="8346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111"/>
          <p:cNvPicPr preferRelativeResize="0"/>
          <p:nvPr/>
        </p:nvPicPr>
        <p:blipFill>
          <a:blip r:embed="rId8">
            <a:alphaModFix/>
          </a:blip>
          <a:stretch>
            <a:fillRect/>
          </a:stretch>
        </p:blipFill>
        <p:spPr>
          <a:xfrm>
            <a:off x="6123325" y="964225"/>
            <a:ext cx="369848" cy="348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pic>
        <p:nvPicPr>
          <p:cNvPr id="1566" name="Google Shape;1566;p112"/>
          <p:cNvPicPr preferRelativeResize="0"/>
          <p:nvPr/>
        </p:nvPicPr>
        <p:blipFill>
          <a:blip r:embed="rId3">
            <a:alphaModFix/>
          </a:blip>
          <a:stretch>
            <a:fillRect/>
          </a:stretch>
        </p:blipFill>
        <p:spPr>
          <a:xfrm>
            <a:off x="6693125" y="3801450"/>
            <a:ext cx="4390500" cy="3236629"/>
          </a:xfrm>
          <a:prstGeom prst="rect">
            <a:avLst/>
          </a:prstGeom>
          <a:noFill/>
          <a:ln>
            <a:noFill/>
          </a:ln>
        </p:spPr>
      </p:pic>
      <p:sp>
        <p:nvSpPr>
          <p:cNvPr id="1567" name="Google Shape;1567;p11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Generators</a:t>
            </a:r>
            <a:endParaRPr/>
          </a:p>
        </p:txBody>
      </p:sp>
      <p:sp>
        <p:nvSpPr>
          <p:cNvPr id="1568" name="Google Shape;1568;p112"/>
          <p:cNvSpPr txBox="1"/>
          <p:nvPr>
            <p:ph idx="2" type="body"/>
          </p:nvPr>
        </p:nvSpPr>
        <p:spPr>
          <a:xfrm>
            <a:off x="858600" y="1119150"/>
            <a:ext cx="5463300" cy="5236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A normal function cannot be stopped </a:t>
            </a:r>
            <a:r>
              <a:rPr i="1" lang="en-US" sz="1300">
                <a:solidFill>
                  <a:schemeClr val="dk1"/>
                </a:solidFill>
              </a:rPr>
              <a:t>before</a:t>
            </a:r>
            <a:r>
              <a:rPr lang="en-US" sz="1300">
                <a:solidFill>
                  <a:schemeClr val="dk1"/>
                </a:solidFill>
              </a:rPr>
              <a:t> it finishes its task i.e its last line is executed. It follows something called</a:t>
            </a:r>
            <a:r>
              <a:rPr lang="en-US" sz="1300">
                <a:solidFill>
                  <a:schemeClr val="dk1"/>
                </a:solidFill>
                <a:uFill>
                  <a:noFill/>
                </a:uFill>
                <a:hlinkClick r:id="rId4"/>
              </a:rPr>
              <a:t> </a:t>
            </a:r>
            <a:r>
              <a:rPr lang="en-US" sz="1300" u="sng">
                <a:solidFill>
                  <a:schemeClr val="hlink"/>
                </a:solidFill>
                <a:hlinkClick r:id="rId5"/>
              </a:rPr>
              <a:t>run-to-completion</a:t>
            </a:r>
            <a:r>
              <a:rPr lang="en-US" sz="1300">
                <a:solidFill>
                  <a:schemeClr val="dk1"/>
                </a:solidFill>
              </a:rPr>
              <a:t>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The only way to exit the function is by returning from it, or throwing an error. If you call the function again, it will begin the execution from the top </a:t>
            </a:r>
            <a:r>
              <a:rPr b="1" i="1" lang="en-US" sz="1300">
                <a:solidFill>
                  <a:schemeClr val="dk1"/>
                </a:solidFill>
              </a:rPr>
              <a:t>again</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In contrast, a </a:t>
            </a:r>
            <a:r>
              <a:rPr b="1" lang="en-US" sz="1300">
                <a:solidFill>
                  <a:schemeClr val="dk1"/>
                </a:solidFill>
              </a:rPr>
              <a:t>generator</a:t>
            </a:r>
            <a:r>
              <a:rPr lang="en-US" sz="1300">
                <a:solidFill>
                  <a:schemeClr val="dk1"/>
                </a:solidFill>
              </a:rPr>
              <a:t> is a function (marked with a “*”) that </a:t>
            </a:r>
            <a:r>
              <a:rPr b="1" lang="en-US" sz="1300">
                <a:solidFill>
                  <a:schemeClr val="dk1"/>
                </a:solidFill>
              </a:rPr>
              <a:t>can stop midway</a:t>
            </a:r>
            <a:r>
              <a:rPr lang="en-US" sz="1300">
                <a:solidFill>
                  <a:schemeClr val="dk1"/>
                </a:solidFill>
              </a:rPr>
              <a:t> using the </a:t>
            </a:r>
            <a:r>
              <a:rPr b="1" lang="en-US" sz="1300">
                <a:solidFill>
                  <a:schemeClr val="dk1"/>
                </a:solidFill>
              </a:rPr>
              <a:t>yield keyword</a:t>
            </a:r>
            <a:r>
              <a:rPr lang="en-US" sz="1300">
                <a:solidFill>
                  <a:schemeClr val="dk1"/>
                </a:solidFill>
              </a:rPr>
              <a:t> and then</a:t>
            </a:r>
            <a:r>
              <a:rPr b="1" lang="en-US" sz="1300">
                <a:solidFill>
                  <a:schemeClr val="dk1"/>
                </a:solidFill>
              </a:rPr>
              <a:t> continue </a:t>
            </a:r>
            <a:r>
              <a:rPr b="1" i="1" lang="en-US" sz="1300">
                <a:solidFill>
                  <a:schemeClr val="dk1"/>
                </a:solidFill>
              </a:rPr>
              <a:t>from where it stopped</a:t>
            </a:r>
            <a:r>
              <a:rPr i="1" lang="en-US" sz="1300">
                <a:solidFill>
                  <a:schemeClr val="dk1"/>
                </a:solidFill>
              </a:rPr>
              <a:t>. </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Each invocation of a generator function returns an object supporting the </a:t>
            </a:r>
            <a:r>
              <a:rPr lang="en-US" sz="1300">
                <a:solidFill>
                  <a:schemeClr val="dk1"/>
                </a:solidFill>
              </a:rPr>
              <a:t>Iterable</a:t>
            </a:r>
            <a:r>
              <a:rPr lang="en-US" sz="1300">
                <a:solidFill>
                  <a:schemeClr val="dk1"/>
                </a:solidFill>
              </a:rPr>
              <a:t> protocol, allowing it to produce an </a:t>
            </a:r>
            <a:r>
              <a:rPr lang="en-US" sz="1300">
                <a:solidFill>
                  <a:schemeClr val="dk1"/>
                </a:solidFill>
              </a:rPr>
              <a:t>Iterator</a:t>
            </a:r>
            <a:r>
              <a:rPr lang="en-US" sz="1300">
                <a:solidFill>
                  <a:schemeClr val="dk1"/>
                </a:solidFill>
              </a:rPr>
              <a:t> (for be used in for..of loops etc)</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This</a:t>
            </a:r>
            <a:r>
              <a:rPr lang="en-US" sz="1300">
                <a:solidFill>
                  <a:schemeClr val="dk1"/>
                </a:solidFill>
              </a:rPr>
              <a:t> allows generator functions to: </a:t>
            </a:r>
            <a:endParaRPr sz="1300">
              <a:solidFill>
                <a:schemeClr val="dk1"/>
              </a:solidFill>
            </a:endParaRPr>
          </a:p>
          <a:p>
            <a:pPr indent="-311150" lvl="0" marL="457200" rtl="0" algn="l">
              <a:lnSpc>
                <a:spcPct val="115000"/>
              </a:lnSpc>
              <a:spcBef>
                <a:spcPts val="1200"/>
              </a:spcBef>
              <a:spcAft>
                <a:spcPts val="0"/>
              </a:spcAft>
              <a:buClr>
                <a:schemeClr val="dk1"/>
              </a:buClr>
              <a:buSzPts val="1300"/>
              <a:buFont typeface="Calibri"/>
              <a:buChar char="-"/>
            </a:pPr>
            <a:r>
              <a:rPr lang="en-US" sz="1300">
                <a:solidFill>
                  <a:schemeClr val="dk1"/>
                </a:solidFill>
              </a:rPr>
              <a:t>simplify the task of writing iterators,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Calibri"/>
              <a:buChar char="-"/>
            </a:pPr>
            <a:r>
              <a:rPr lang="en-US" sz="1300">
                <a:solidFill>
                  <a:schemeClr val="dk1"/>
                </a:solidFill>
              </a:rPr>
              <a:t>produce a sequence of results instead of a single value, i.e you </a:t>
            </a:r>
            <a:r>
              <a:rPr i="1" lang="en-US" sz="1300">
                <a:solidFill>
                  <a:schemeClr val="dk1"/>
                </a:solidFill>
              </a:rPr>
              <a:t>generate </a:t>
            </a:r>
            <a:r>
              <a:rPr lang="en-US" sz="1300">
                <a:solidFill>
                  <a:schemeClr val="dk1"/>
                </a:solidFill>
              </a:rPr>
              <a:t>​a series of values.</a:t>
            </a:r>
            <a:endParaRPr sz="1300">
              <a:solidFill>
                <a:schemeClr val="dk1"/>
              </a:solidFill>
            </a:endParaRPr>
          </a:p>
          <a:p>
            <a:pPr indent="0" lvl="0" marL="0" marR="0" rtl="0" algn="l">
              <a:lnSpc>
                <a:spcPct val="133333"/>
              </a:lnSpc>
              <a:spcBef>
                <a:spcPts val="1200"/>
              </a:spcBef>
              <a:spcAft>
                <a:spcPts val="0"/>
              </a:spcAft>
              <a:buNone/>
            </a:pPr>
            <a:r>
              <a:rPr lang="en-US" sz="1300">
                <a:solidFill>
                  <a:schemeClr val="dk1"/>
                </a:solidFill>
              </a:rPr>
              <a:t>Note that each invocation of a generator function creates and returns a new instance of the iterable object. Which means that from the point of view of the </a:t>
            </a:r>
            <a:r>
              <a:rPr lang="en-US" sz="1300">
                <a:solidFill>
                  <a:schemeClr val="dk1"/>
                </a:solidFill>
              </a:rPr>
              <a:t>innards</a:t>
            </a:r>
            <a:r>
              <a:rPr lang="en-US" sz="1300">
                <a:solidFill>
                  <a:schemeClr val="dk1"/>
                </a:solidFill>
              </a:rPr>
              <a:t> of the generator function, local variables can be used to store state in between the different yield invocations, but that the local state is unique to the invocation of the generator function (like with a closure). </a:t>
            </a:r>
            <a:endParaRPr sz="1300">
              <a:solidFill>
                <a:schemeClr val="dk1"/>
              </a:solidFill>
            </a:endParaRPr>
          </a:p>
        </p:txBody>
      </p:sp>
      <p:sp>
        <p:nvSpPr>
          <p:cNvPr id="1569" name="Google Shape;1569;p112"/>
          <p:cNvSpPr txBox="1"/>
          <p:nvPr>
            <p:ph idx="2" type="body"/>
          </p:nvPr>
        </p:nvSpPr>
        <p:spPr>
          <a:xfrm>
            <a:off x="6493175" y="620200"/>
            <a:ext cx="5219700" cy="3361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while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_&gt;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70" name="Google Shape;1570;p11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71" name="Google Shape;1571;p112"/>
          <p:cNvSpPr/>
          <p:nvPr/>
        </p:nvSpPr>
        <p:spPr>
          <a:xfrm>
            <a:off x="6417700" y="1216825"/>
            <a:ext cx="1380000" cy="3921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2"/>
          <p:cNvSpPr/>
          <p:nvPr/>
        </p:nvSpPr>
        <p:spPr>
          <a:xfrm>
            <a:off x="6761550" y="2384050"/>
            <a:ext cx="1380000" cy="3120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41"/>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872" name="Google Shape;872;p4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11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a:t>
            </a:r>
            <a:endParaRPr/>
          </a:p>
        </p:txBody>
      </p:sp>
      <p:sp>
        <p:nvSpPr>
          <p:cNvPr id="1579" name="Google Shape;1579;p113"/>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US" sz="1400">
                <a:solidFill>
                  <a:schemeClr val="dk1"/>
                </a:solidFill>
              </a:rPr>
              <a:t>ES6 recently introduced the concept of an</a:t>
            </a:r>
            <a:r>
              <a:rPr lang="en-US" sz="1400">
                <a:solidFill>
                  <a:schemeClr val="dk1"/>
                </a:solidFill>
                <a:uFill>
                  <a:noFill/>
                </a:uFill>
                <a:hlinkClick r:id="rId3"/>
              </a:rPr>
              <a:t> </a:t>
            </a:r>
            <a:r>
              <a:rPr lang="en-US" sz="1400" u="sng">
                <a:solidFill>
                  <a:schemeClr val="hlink"/>
                </a:solidFill>
                <a:hlinkClick r:id="rId4"/>
              </a:rPr>
              <a:t>async generator function</a:t>
            </a:r>
            <a:r>
              <a:rPr lang="en-US" sz="1400">
                <a:solidFill>
                  <a:schemeClr val="dk1"/>
                </a:solidFill>
              </a:rPr>
              <a:t>. Now, JavaScript and TypeScript have 6 distinct types of functions:</a:t>
            </a:r>
            <a:endParaRPr sz="14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US" sz="1400">
                <a:solidFill>
                  <a:schemeClr val="dk1"/>
                </a:solidFill>
              </a:rPr>
              <a:t>Normal functions 			</a:t>
            </a:r>
            <a:r>
              <a:rPr lang="en-US" sz="1400">
                <a:solidFill>
                  <a:schemeClr val="dk1"/>
                </a:solidFill>
                <a:latin typeface="Consolas"/>
                <a:ea typeface="Consolas"/>
                <a:cs typeface="Consolas"/>
                <a:sym typeface="Consolas"/>
              </a:rPr>
              <a:t>f</a:t>
            </a:r>
            <a:r>
              <a:rPr lang="en-US" sz="1400">
                <a:solidFill>
                  <a:schemeClr val="dk1"/>
                </a:solidFill>
                <a:latin typeface="Consolas"/>
                <a:ea typeface="Consolas"/>
                <a:cs typeface="Consolas"/>
                <a:sym typeface="Consolas"/>
              </a:rPr>
              <a:t>u</a:t>
            </a:r>
            <a:r>
              <a:rPr lang="en-US" sz="1400">
                <a:solidFill>
                  <a:schemeClr val="dk1"/>
                </a:solidFill>
                <a:latin typeface="Consolas"/>
                <a:ea typeface="Consolas"/>
                <a:cs typeface="Consolas"/>
                <a:sym typeface="Consolas"/>
              </a:rPr>
              <a:t>nction()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Arrow functions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functions 			</a:t>
            </a:r>
            <a:r>
              <a:rPr lang="en-US" sz="1400">
                <a:solidFill>
                  <a:schemeClr val="dk1"/>
                </a:solidFill>
                <a:latin typeface="Consolas"/>
                <a:ea typeface="Consolas"/>
                <a:cs typeface="Consolas"/>
                <a:sym typeface="Consolas"/>
              </a:rPr>
              <a:t>async function() {}</a:t>
            </a:r>
            <a:endParaRPr sz="1400">
              <a:solidFill>
                <a:schemeClr val="dk1"/>
              </a:solidFill>
              <a:latin typeface="Consolas"/>
              <a:ea typeface="Consolas"/>
              <a:cs typeface="Consolas"/>
              <a:sym typeface="Consolas"/>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arrow functions 		</a:t>
            </a:r>
            <a:r>
              <a:rPr lang="en-US" sz="1400">
                <a:solidFill>
                  <a:schemeClr val="dk1"/>
                </a:solidFill>
                <a:latin typeface="Consolas"/>
                <a:ea typeface="Consolas"/>
                <a:cs typeface="Consolas"/>
                <a:sym typeface="Consolas"/>
              </a:rPr>
              <a:t>async</a:t>
            </a:r>
            <a:r>
              <a:rPr lang="en-US" sz="1400">
                <a:solidFill>
                  <a:schemeClr val="dk1"/>
                </a:solidFill>
              </a:rPr>
              <a:t>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Generator functions 		</a:t>
            </a:r>
            <a:r>
              <a:rPr lang="en-US" sz="1400">
                <a:solidFill>
                  <a:schemeClr val="dk1"/>
                </a:solidFill>
                <a:latin typeface="Consolas"/>
                <a:ea typeface="Consolas"/>
                <a:cs typeface="Consolas"/>
                <a:sym typeface="Consolas"/>
              </a:rPr>
              <a:t>function*()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Async generator functions 	</a:t>
            </a:r>
            <a:r>
              <a:rPr lang="en-US" sz="1400">
                <a:solidFill>
                  <a:schemeClr val="dk1"/>
                </a:solidFill>
                <a:latin typeface="Consolas"/>
                <a:ea typeface="Consolas"/>
                <a:cs typeface="Consolas"/>
                <a:sym typeface="Consolas"/>
              </a:rPr>
              <a:t>async function*()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400">
                <a:solidFill>
                  <a:schemeClr val="dk1"/>
                </a:solidFill>
              </a:rPr>
              <a:t>Async generator functions are special because both await and yield can be used in an async generator function. Async generator functions differ from async functions and generator functions in that they don't return a promise or an iterator, but rather an</a:t>
            </a:r>
            <a:r>
              <a:rPr lang="en-US" sz="1400">
                <a:solidFill>
                  <a:schemeClr val="dk1"/>
                </a:solidFill>
                <a:uFill>
                  <a:noFill/>
                </a:uFill>
                <a:hlinkClick r:id="rId5"/>
              </a:rPr>
              <a:t> </a:t>
            </a:r>
            <a:r>
              <a:rPr lang="en-US" sz="1400" u="sng">
                <a:solidFill>
                  <a:schemeClr val="hlink"/>
                </a:solidFill>
                <a:hlinkClick r:id="rId6"/>
              </a:rPr>
              <a:t>async iterator</a:t>
            </a:r>
            <a:r>
              <a:rPr lang="en-US" sz="1400">
                <a:solidFill>
                  <a:schemeClr val="dk1"/>
                </a:solidFill>
              </a:rPr>
              <a:t>. Async iterator can be thought of as an</a:t>
            </a:r>
            <a:r>
              <a:rPr lang="en-US" sz="1400">
                <a:solidFill>
                  <a:schemeClr val="dk1"/>
                </a:solidFill>
                <a:uFill>
                  <a:noFill/>
                </a:uFill>
                <a:hlinkClick r:id="rId7"/>
              </a:rPr>
              <a:t> </a:t>
            </a:r>
            <a:r>
              <a:rPr lang="en-US" sz="1400" u="sng">
                <a:solidFill>
                  <a:schemeClr val="hlink"/>
                </a:solidFill>
                <a:hlinkClick r:id="rId8"/>
              </a:rPr>
              <a:t>iterator</a:t>
            </a:r>
            <a:r>
              <a:rPr lang="en-US" sz="1400">
                <a:solidFill>
                  <a:schemeClr val="dk1"/>
                </a:solidFill>
              </a:rPr>
              <a:t> </a:t>
            </a:r>
            <a:r>
              <a:rPr lang="en-US" sz="1400">
                <a:solidFill>
                  <a:schemeClr val="dk1"/>
                </a:solidFill>
              </a:rPr>
              <a:t>who's</a:t>
            </a:r>
            <a:r>
              <a:rPr lang="en-US" sz="1400">
                <a:solidFill>
                  <a:schemeClr val="dk1"/>
                </a:solidFill>
              </a:rPr>
              <a:t> </a:t>
            </a:r>
            <a:r>
              <a:rPr lang="en-US" sz="1400">
                <a:solidFill>
                  <a:schemeClr val="dk1"/>
                </a:solidFill>
                <a:latin typeface="Consolas"/>
                <a:ea typeface="Consolas"/>
                <a:cs typeface="Consolas"/>
                <a:sym typeface="Consolas"/>
              </a:rPr>
              <a:t>next()</a:t>
            </a:r>
            <a:r>
              <a:rPr lang="en-US" sz="1400">
                <a:solidFill>
                  <a:schemeClr val="dk1"/>
                </a:solidFill>
              </a:rPr>
              <a:t> function always returns a promise.</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400">
                <a:solidFill>
                  <a:schemeClr val="dk1"/>
                </a:solidFill>
              </a:rPr>
              <a:t>Async generator functions  are a great solution for lazy evaluation of asynchronous streams. They are generic and, above all, composable, and therefore a great solution for many challenges to be encountered in node.js programming.</a:t>
            </a:r>
            <a:endParaRPr sz="1600">
              <a:solidFill>
                <a:schemeClr val="dk1"/>
              </a:solidFill>
            </a:endParaRPr>
          </a:p>
        </p:txBody>
      </p:sp>
      <p:sp>
        <p:nvSpPr>
          <p:cNvPr id="1580" name="Google Shape;1580;p113"/>
          <p:cNvSpPr txBox="1"/>
          <p:nvPr/>
        </p:nvSpPr>
        <p:spPr>
          <a:xfrm>
            <a:off x="6465450" y="1058650"/>
            <a:ext cx="51735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'path'</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AsyncGenerator</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Stats</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opendir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yield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"/home/iwk/Downloads"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581" name="Google Shape;1581;p113"/>
          <p:cNvPicPr preferRelativeResize="0"/>
          <p:nvPr/>
        </p:nvPicPr>
        <p:blipFill>
          <a:blip r:embed="rId9">
            <a:alphaModFix/>
          </a:blip>
          <a:stretch>
            <a:fillRect/>
          </a:stretch>
        </p:blipFill>
        <p:spPr>
          <a:xfrm>
            <a:off x="6096000" y="1058650"/>
            <a:ext cx="369848" cy="348699"/>
          </a:xfrm>
          <a:prstGeom prst="rect">
            <a:avLst/>
          </a:prstGeom>
          <a:noFill/>
          <a:ln>
            <a:noFill/>
          </a:ln>
        </p:spPr>
      </p:pic>
      <p:pic>
        <p:nvPicPr>
          <p:cNvPr id="1582" name="Google Shape;1582;p113">
            <a:hlinkClick r:id="rId10"/>
          </p:cNvPr>
          <p:cNvPicPr preferRelativeResize="0"/>
          <p:nvPr/>
        </p:nvPicPr>
        <p:blipFill rotWithShape="1">
          <a:blip r:embed="rId11">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p114"/>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588" name="Google Shape;1588;p114"/>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589" name="Google Shape;1589;p114"/>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590" name="Google Shape;1590;p114"/>
          <p:cNvPicPr preferRelativeResize="0"/>
          <p:nvPr/>
        </p:nvPicPr>
        <p:blipFill>
          <a:blip r:embed="rId3">
            <a:alphaModFix/>
          </a:blip>
          <a:stretch>
            <a:fillRect/>
          </a:stretch>
        </p:blipFill>
        <p:spPr>
          <a:xfrm>
            <a:off x="6096000" y="1268425"/>
            <a:ext cx="369848" cy="348699"/>
          </a:xfrm>
          <a:prstGeom prst="rect">
            <a:avLst/>
          </a:prstGeom>
          <a:noFill/>
          <a:ln>
            <a:noFill/>
          </a:ln>
        </p:spPr>
      </p:pic>
      <p:pic>
        <p:nvPicPr>
          <p:cNvPr id="1591" name="Google Shape;1591;p11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1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Decorator types (examples)</a:t>
            </a:r>
            <a:endParaRPr/>
          </a:p>
        </p:txBody>
      </p:sp>
      <p:pic>
        <p:nvPicPr>
          <p:cNvPr id="1598" name="Google Shape;1598;p11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599" name="Google Shape;1599;p115"/>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lang="en-US" sz="1600">
                <a:solidFill>
                  <a:schemeClr val="dk1"/>
                </a:solidFill>
              </a:rPr>
              <a:t>There are 4 types of objects which can decorated in ECMAScript2016 and Typescript: constructors, methods, properties and parameters.</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previous slide shows a method decorator which takes  3 arguments:</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latin typeface="Consolas"/>
                <a:ea typeface="Consolas"/>
                <a:cs typeface="Consolas"/>
                <a:sym typeface="Consolas"/>
              </a:rPr>
              <a:t>target</a:t>
            </a:r>
            <a:r>
              <a:rPr lang="en-US" sz="1600">
                <a:solidFill>
                  <a:schemeClr val="dk1"/>
                </a:solidFill>
              </a:rPr>
              <a:t> -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key</a:t>
            </a:r>
            <a:r>
              <a:rPr lang="en-US" sz="1600">
                <a:solidFill>
                  <a:schemeClr val="dk1"/>
                </a:solidFill>
              </a:rPr>
              <a:t> - the name of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value</a:t>
            </a:r>
            <a:r>
              <a:rPr lang="en-US" sz="1600">
                <a:solidFill>
                  <a:schemeClr val="dk1"/>
                </a:solidFill>
              </a:rPr>
              <a:t> - a property descriptor of the given property if it exists on the object, undefined otherwise. The property descriptor is obtained by invoking the Object.getOwnPropertyDescriptor() function.</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right shows a </a:t>
            </a:r>
            <a:r>
              <a:rPr b="1" lang="en-US" sz="1600">
                <a:solidFill>
                  <a:schemeClr val="dk1"/>
                </a:solidFill>
              </a:rPr>
              <a:t>class decorator. </a:t>
            </a:r>
            <a:r>
              <a:rPr lang="en-US" sz="1600">
                <a:solidFill>
                  <a:schemeClr val="dk1"/>
                </a:solidFill>
              </a:rPr>
              <a:t>This a function that accepts a </a:t>
            </a:r>
            <a:r>
              <a:rPr b="1" lang="en-US" sz="1600">
                <a:solidFill>
                  <a:schemeClr val="dk1"/>
                </a:solidFill>
              </a:rPr>
              <a:t>constructor function</a:t>
            </a:r>
            <a:r>
              <a:rPr lang="en-US" sz="1600">
                <a:solidFill>
                  <a:schemeClr val="dk1"/>
                </a:solidFill>
              </a:rPr>
              <a:t> and returns a </a:t>
            </a:r>
            <a:r>
              <a:rPr lang="en-US" sz="1600">
                <a:solidFill>
                  <a:schemeClr val="dk1"/>
                </a:solidFill>
              </a:rPr>
              <a:t>constructor</a:t>
            </a:r>
            <a:r>
              <a:rPr lang="en-US" sz="1600">
                <a:solidFill>
                  <a:schemeClr val="dk1"/>
                </a:solidFill>
              </a:rPr>
              <a:t> function. It should be noted that the class keyword in ES6 is nothing more than </a:t>
            </a:r>
            <a:r>
              <a:rPr lang="en-US" sz="1600" u="sng">
                <a:solidFill>
                  <a:schemeClr val="hlink"/>
                </a:solidFill>
                <a:hlinkClick r:id="rId5"/>
              </a:rPr>
              <a:t>syntactic</a:t>
            </a:r>
            <a:r>
              <a:rPr lang="en-US" sz="1600" u="sng">
                <a:solidFill>
                  <a:schemeClr val="hlink"/>
                </a:solidFill>
                <a:hlinkClick r:id="rId6"/>
              </a:rPr>
              <a:t> sugar</a:t>
            </a:r>
            <a:r>
              <a:rPr lang="en-US" sz="1600">
                <a:solidFill>
                  <a:schemeClr val="dk1"/>
                </a:solidFill>
              </a:rPr>
              <a:t>  for the creation of such a function. In order to be be able to </a:t>
            </a:r>
            <a:r>
              <a:rPr lang="en-US" sz="1600">
                <a:solidFill>
                  <a:schemeClr val="dk1"/>
                </a:solidFill>
              </a:rPr>
              <a:t>successfully</a:t>
            </a:r>
            <a:r>
              <a:rPr lang="en-US" sz="1600">
                <a:solidFill>
                  <a:schemeClr val="dk1"/>
                </a:solidFill>
              </a:rPr>
              <a:t> develop Decorators, one must: </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rPr>
              <a:t>understand which JavaScript code is being generated by the ES6 or TypeScript compiler </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rPr>
              <a:t>understand </a:t>
            </a:r>
            <a:r>
              <a:rPr lang="en-US" sz="1600">
                <a:solidFill>
                  <a:schemeClr val="dk1"/>
                </a:solidFill>
              </a:rPr>
              <a:t>the run-time model of ES6 (how classes work, generators, iterators etc etc)</a:t>
            </a:r>
            <a:endParaRPr sz="1600">
              <a:solidFill>
                <a:schemeClr val="dk1"/>
              </a:solidFill>
            </a:endParaRPr>
          </a:p>
        </p:txBody>
      </p:sp>
      <p:sp>
        <p:nvSpPr>
          <p:cNvPr id="1600" name="Google Shape;1600;p115"/>
          <p:cNvSpPr txBox="1"/>
          <p:nvPr/>
        </p:nvSpPr>
        <p:spPr>
          <a:xfrm>
            <a:off x="6465450" y="1058650"/>
            <a:ext cx="51540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Iterable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Symbol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Iterable </a:t>
            </a:r>
            <a:r>
              <a:rPr lang="en-US" sz="1000">
                <a:solidFill>
                  <a:srgbClr val="008000"/>
                </a:solidFill>
                <a:highlight>
                  <a:srgbClr val="FFFFFF"/>
                </a:highlight>
                <a:latin typeface="Consolas"/>
                <a:ea typeface="Consolas"/>
                <a:cs typeface="Consolas"/>
                <a:sym typeface="Consolas"/>
              </a:rPr>
              <a:t>//make any object iterable as long as it has a *__iter__ generator method (naming convention from Python)</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a;</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b;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any</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pic>
        <p:nvPicPr>
          <p:cNvPr id="1601" name="Google Shape;1601;p115"/>
          <p:cNvPicPr preferRelativeResize="0"/>
          <p:nvPr/>
        </p:nvPicPr>
        <p:blipFill>
          <a:blip r:embed="rId7">
            <a:alphaModFix/>
          </a:blip>
          <a:stretch>
            <a:fillRect/>
          </a:stretch>
        </p:blipFill>
        <p:spPr>
          <a:xfrm>
            <a:off x="6096000" y="1058650"/>
            <a:ext cx="369848" cy="348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6" name="Shape 1606"/>
        <p:cNvGrpSpPr/>
        <p:nvPr/>
      </p:nvGrpSpPr>
      <p:grpSpPr>
        <a:xfrm>
          <a:off x="0" y="0"/>
          <a:ext cx="0" cy="0"/>
          <a:chOff x="0" y="0"/>
          <a:chExt cx="0" cy="0"/>
        </a:xfrm>
      </p:grpSpPr>
      <p:sp>
        <p:nvSpPr>
          <p:cNvPr id="1607" name="Google Shape;1607;p116"/>
          <p:cNvSpPr txBox="1"/>
          <p:nvPr>
            <p:ph type="title"/>
          </p:nvPr>
        </p:nvSpPr>
        <p:spPr>
          <a:xfrm>
            <a:off x="858606" y="370578"/>
            <a:ext cx="5093400" cy="4995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rgbClr val="267F99"/>
                </a:solidFill>
              </a:rPr>
              <a:t>Tying it all together</a:t>
            </a:r>
            <a:endParaRPr>
              <a:solidFill>
                <a:srgbClr val="267F9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17"/>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 as (async) streams</a:t>
            </a:r>
            <a:endParaRPr/>
          </a:p>
        </p:txBody>
      </p:sp>
      <p:sp>
        <p:nvSpPr>
          <p:cNvPr id="1614" name="Google Shape;1614;p117"/>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Now suppose that the stream can be filtered akin to Array.filter. This could lead to usage like: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isDir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This can be implementing by creating a flter function encapsulating an existing stream:</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a:t>
            </a:r>
            <a:r>
              <a:rPr lang="en-US" sz="800">
                <a:solidFill>
                  <a:srgbClr val="AF00DB"/>
                </a:solidFill>
                <a:highlight>
                  <a:srgbClr val="FFFFFF"/>
                </a:highlight>
                <a:latin typeface="Consolas"/>
                <a:ea typeface="Consolas"/>
                <a:cs typeface="Consolas"/>
                <a:sym typeface="Consolas"/>
              </a:rPr>
              <a:t>xport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=&gt;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boolean</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Symbol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//See </a:t>
            </a:r>
            <a:r>
              <a:rPr lang="en-US" sz="800" u="sng">
                <a:solidFill>
                  <a:schemeClr val="hlink"/>
                </a:solidFill>
                <a:highlight>
                  <a:srgbClr val="FFFFFF"/>
                </a:highlight>
                <a:latin typeface="Consolas"/>
                <a:ea typeface="Consolas"/>
                <a:cs typeface="Consolas"/>
                <a:sym typeface="Consolas"/>
                <a:hlinkClick r:id="rId3"/>
              </a:rPr>
              <a:t>https://developer.mozilla.org/en-US/docs/Web/JavaScript/Reference/Global_Objects/Function/call</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let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call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while</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true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next</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return</a:t>
            </a:r>
            <a:endParaRPr sz="8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endParaRPr sz="8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rgbClr val="267F99"/>
              </a:solidFill>
              <a:highlight>
                <a:srgbClr val="FFFFFF"/>
              </a:highlight>
              <a:latin typeface="Consolas"/>
              <a:ea typeface="Consolas"/>
              <a:cs typeface="Consolas"/>
              <a:sym typeface="Consolas"/>
            </a:endParaRPr>
          </a:p>
        </p:txBody>
      </p:sp>
      <p:pic>
        <p:nvPicPr>
          <p:cNvPr id="1615" name="Google Shape;1615;p117"/>
          <p:cNvPicPr preferRelativeResize="0"/>
          <p:nvPr/>
        </p:nvPicPr>
        <p:blipFill>
          <a:blip r:embed="rId4">
            <a:alphaModFix/>
          </a:blip>
          <a:stretch>
            <a:fillRect/>
          </a:stretch>
        </p:blipFill>
        <p:spPr>
          <a:xfrm>
            <a:off x="6477000" y="1134850"/>
            <a:ext cx="369848" cy="348699"/>
          </a:xfrm>
          <a:prstGeom prst="rect">
            <a:avLst/>
          </a:prstGeom>
          <a:noFill/>
          <a:ln>
            <a:noFill/>
          </a:ln>
        </p:spPr>
      </p:pic>
      <p:sp>
        <p:nvSpPr>
          <p:cNvPr id="1616" name="Google Shape;1616;p117"/>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Make a function </a:t>
            </a:r>
            <a:r>
              <a:rPr lang="en-US" sz="1200">
                <a:solidFill>
                  <a:srgbClr val="795E26"/>
                </a:solidFill>
                <a:highlight>
                  <a:srgbClr val="FFFFFF"/>
                </a:highlight>
                <a:latin typeface="Calibri"/>
                <a:ea typeface="Calibri"/>
                <a:cs typeface="Calibri"/>
                <a:sym typeface="Calibri"/>
              </a:rPr>
              <a:t>getFiles</a:t>
            </a:r>
            <a:r>
              <a:rPr lang="en-US" sz="1200">
                <a:highlight>
                  <a:srgbClr val="FFFFFF"/>
                </a:highlight>
                <a:latin typeface="Calibri"/>
                <a:ea typeface="Calibri"/>
                <a:cs typeface="Calibri"/>
                <a:sym typeface="Calibri"/>
              </a:rPr>
              <a:t> which returns an AsyncGenerator. This allows the usage of asynchronous functions to obtain data and return the data as an (asynchronous) Iterable. Basically implementing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AsyncGenerator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Stats</a:t>
            </a:r>
            <a:r>
              <a:rPr lang="en-US" sz="800">
                <a:solidFill>
                  <a:schemeClr val="dk1"/>
                </a:solidFill>
                <a:highlight>
                  <a:srgbClr val="FFFFFF"/>
                </a:highlight>
                <a:latin typeface="Consolas"/>
                <a:ea typeface="Consolas"/>
                <a:cs typeface="Consolas"/>
                <a:sym typeface="Consolas"/>
              </a:rPr>
              <a:t>]&gt;{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opendir</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 </a:t>
            </a:r>
            <a:r>
              <a:rPr lang="en-US" sz="800">
                <a:solidFill>
                  <a:srgbClr val="795E26"/>
                </a:solidFill>
                <a:highlight>
                  <a:srgbClr val="FFFFFF"/>
                </a:highlight>
                <a:latin typeface="Consolas"/>
                <a:ea typeface="Consolas"/>
                <a:cs typeface="Consolas"/>
                <a:sym typeface="Consolas"/>
              </a:rPr>
              <a:t>join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isDirectory</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Usage would be with a global async function:</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A31515"/>
                </a:solidFill>
                <a:highlight>
                  <a:srgbClr val="FFFFFF"/>
                </a:highlight>
                <a:latin typeface="Consolas"/>
                <a:ea typeface="Consolas"/>
                <a:cs typeface="Consolas"/>
                <a:sym typeface="Consolas"/>
              </a:rPr>
              <a:t>"/home/iwk/Music"</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p:txBody>
      </p:sp>
      <p:pic>
        <p:nvPicPr>
          <p:cNvPr id="1617" name="Google Shape;1617;p117"/>
          <p:cNvPicPr preferRelativeResize="0"/>
          <p:nvPr/>
        </p:nvPicPr>
        <p:blipFill>
          <a:blip r:embed="rId4">
            <a:alphaModFix/>
          </a:blip>
          <a:stretch>
            <a:fillRect/>
          </a:stretch>
        </p:blipFill>
        <p:spPr>
          <a:xfrm>
            <a:off x="838200" y="1134850"/>
            <a:ext cx="369848" cy="348699"/>
          </a:xfrm>
          <a:prstGeom prst="rect">
            <a:avLst/>
          </a:prstGeom>
          <a:noFill/>
          <a:ln>
            <a:noFill/>
          </a:ln>
        </p:spPr>
      </p:pic>
      <p:sp>
        <p:nvSpPr>
          <p:cNvPr id="1618" name="Google Shape;1618;p117"/>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
        <p:nvSpPr>
          <p:cNvPr id="1619" name="Google Shape;1619;p117"/>
          <p:cNvSpPr txBox="1"/>
          <p:nvPr/>
        </p:nvSpPr>
        <p:spPr>
          <a:xfrm>
            <a:off x="1268400" y="5586975"/>
            <a:ext cx="5032500" cy="812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latin typeface="Calibri"/>
                <a:ea typeface="Calibri"/>
                <a:cs typeface="Calibri"/>
                <a:sym typeface="Calibri"/>
              </a:rPr>
              <a:t>Now likewise, write the </a:t>
            </a:r>
            <a:r>
              <a:rPr lang="en-US" sz="1200">
                <a:solidFill>
                  <a:srgbClr val="795E26"/>
                </a:solidFill>
                <a:highlight>
                  <a:srgbClr val="FFFFFF"/>
                </a:highlight>
                <a:latin typeface="Consolas"/>
                <a:ea typeface="Consolas"/>
                <a:cs typeface="Consolas"/>
                <a:sym typeface="Consolas"/>
              </a:rPr>
              <a:t>take</a:t>
            </a:r>
            <a:r>
              <a:rPr lang="en-US" sz="1200">
                <a:latin typeface="Calibri"/>
                <a:ea typeface="Calibri"/>
                <a:cs typeface="Calibri"/>
                <a:sym typeface="Calibri"/>
              </a:rPr>
              <a:t> and </a:t>
            </a:r>
            <a:r>
              <a:rPr lang="en-US" sz="1200">
                <a:solidFill>
                  <a:srgbClr val="795E26"/>
                </a:solidFill>
                <a:highlight>
                  <a:srgbClr val="FFFFFF"/>
                </a:highlight>
                <a:latin typeface="Consolas"/>
                <a:ea typeface="Consolas"/>
                <a:cs typeface="Consolas"/>
                <a:sym typeface="Consolas"/>
              </a:rPr>
              <a:t>map</a:t>
            </a:r>
            <a:r>
              <a:rPr lang="en-US" sz="1200">
                <a:latin typeface="Calibri"/>
                <a:ea typeface="Calibri"/>
                <a:cs typeface="Calibri"/>
                <a:sym typeface="Calibri"/>
              </a:rPr>
              <a:t> functions, You should know the definition of the latter. </a:t>
            </a:r>
            <a:r>
              <a:rPr lang="en-US" sz="1200">
                <a:solidFill>
                  <a:srgbClr val="795E26"/>
                </a:solidFill>
                <a:highlight>
                  <a:srgbClr val="FFFFFF"/>
                </a:highlight>
                <a:latin typeface="Consolas"/>
                <a:ea typeface="Consolas"/>
                <a:cs typeface="Consolas"/>
                <a:sym typeface="Consolas"/>
              </a:rPr>
              <a:t>take(n)</a:t>
            </a:r>
            <a:r>
              <a:rPr lang="en-US" sz="1200">
                <a:latin typeface="Calibri"/>
                <a:ea typeface="Calibri"/>
                <a:cs typeface="Calibri"/>
                <a:sym typeface="Calibri"/>
              </a:rPr>
              <a:t> should pick the first n items from the stream and ignore the rest.   </a:t>
            </a:r>
            <a:endParaRPr sz="1200">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118"/>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Chainable </a:t>
            </a:r>
            <a:r>
              <a:rPr lang="en-US"/>
              <a:t>stream operators</a:t>
            </a:r>
            <a:endParaRPr/>
          </a:p>
        </p:txBody>
      </p:sp>
      <p:sp>
        <p:nvSpPr>
          <p:cNvPr id="1626" name="Google Shape;1626;p118"/>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The AsyncStream object allows for encapsulating of the original stream </a:t>
            </a:r>
            <a:r>
              <a:rPr lang="en-US" sz="1200">
                <a:solidFill>
                  <a:schemeClr val="dk1"/>
                </a:solidFill>
                <a:highlight>
                  <a:srgbClr val="FFFFFF"/>
                </a:highlight>
                <a:latin typeface="Calibri"/>
                <a:ea typeface="Calibri"/>
                <a:cs typeface="Calibri"/>
                <a:sym typeface="Calibri"/>
              </a:rPr>
              <a:t>postponing</a:t>
            </a:r>
            <a:r>
              <a:rPr lang="en-US" sz="1200">
                <a:solidFill>
                  <a:schemeClr val="dk1"/>
                </a:solidFill>
                <a:highlight>
                  <a:srgbClr val="FFFFFF"/>
                </a:highlight>
                <a:latin typeface="Calibri"/>
                <a:ea typeface="Calibri"/>
                <a:cs typeface="Calibri"/>
                <a:sym typeface="Calibri"/>
              </a:rPr>
              <a:t> </a:t>
            </a:r>
            <a:r>
              <a:rPr lang="en-US" sz="1200">
                <a:solidFill>
                  <a:schemeClr val="dk1"/>
                </a:solidFill>
                <a:highlight>
                  <a:srgbClr val="FFFFFF"/>
                </a:highlight>
                <a:latin typeface="Calibri"/>
                <a:ea typeface="Calibri"/>
                <a:cs typeface="Calibri"/>
                <a:sym typeface="Calibri"/>
              </a:rPr>
              <a:t>execution</a:t>
            </a:r>
            <a:r>
              <a:rPr lang="en-US" sz="1200">
                <a:solidFill>
                  <a:schemeClr val="dk1"/>
                </a:solidFill>
                <a:highlight>
                  <a:srgbClr val="FFFFFF"/>
                </a:highlight>
                <a:latin typeface="Calibri"/>
                <a:ea typeface="Calibri"/>
                <a:cs typeface="Calibri"/>
                <a:sym typeface="Calibri"/>
              </a:rPr>
              <a:t> of the </a:t>
            </a:r>
            <a:r>
              <a:rPr lang="en-US" sz="1200">
                <a:solidFill>
                  <a:schemeClr val="dk1"/>
                </a:solidFill>
                <a:highlight>
                  <a:srgbClr val="FFFFFF"/>
                </a:highlight>
                <a:latin typeface="Calibri"/>
                <a:ea typeface="Calibri"/>
                <a:cs typeface="Calibri"/>
                <a:sym typeface="Calibri"/>
              </a:rPr>
              <a:t>iterator</a:t>
            </a:r>
            <a:r>
              <a:rPr lang="en-US" sz="1200">
                <a:solidFill>
                  <a:schemeClr val="dk1"/>
                </a:solidFill>
                <a:highlight>
                  <a:srgbClr val="FFFFFF"/>
                </a:highlight>
                <a:latin typeface="Calibri"/>
                <a:ea typeface="Calibri"/>
                <a:cs typeface="Calibri"/>
                <a:sym typeface="Calibri"/>
              </a:rPr>
              <a:t>. Evaluation of the stream is done by calling the </a:t>
            </a:r>
            <a:r>
              <a:rPr lang="en-US" sz="1200">
                <a:solidFill>
                  <a:schemeClr val="dk1"/>
                </a:solidFill>
                <a:highlight>
                  <a:srgbClr val="FFFFFF"/>
                </a:highlight>
                <a:latin typeface="Consolas"/>
                <a:ea typeface="Consolas"/>
                <a:cs typeface="Consolas"/>
                <a:sym typeface="Consolas"/>
              </a:rPr>
              <a:t>all</a:t>
            </a:r>
            <a:r>
              <a:rPr lang="en-US" sz="1200">
                <a:solidFill>
                  <a:schemeClr val="dk1"/>
                </a:solidFill>
                <a:highlight>
                  <a:srgbClr val="FFFFFF"/>
                </a:highlight>
                <a:latin typeface="Calibri"/>
                <a:ea typeface="Calibri"/>
                <a:cs typeface="Calibri"/>
                <a:sym typeface="Calibri"/>
              </a:rPr>
              <a:t> or </a:t>
            </a:r>
            <a:r>
              <a:rPr lang="en-US" sz="1200">
                <a:solidFill>
                  <a:schemeClr val="dk1"/>
                </a:solidFill>
                <a:highlight>
                  <a:srgbClr val="FFFFFF"/>
                </a:highlight>
                <a:latin typeface="Consolas"/>
                <a:ea typeface="Consolas"/>
                <a:cs typeface="Consolas"/>
                <a:sym typeface="Consolas"/>
              </a:rPr>
              <a:t>take</a:t>
            </a:r>
            <a:r>
              <a:rPr lang="en-US" sz="1200">
                <a:solidFill>
                  <a:schemeClr val="dk1"/>
                </a:solidFill>
                <a:highlight>
                  <a:srgbClr val="FFFFFF"/>
                </a:highlight>
                <a:latin typeface="Calibri"/>
                <a:ea typeface="Calibri"/>
                <a:cs typeface="Calibri"/>
                <a:sym typeface="Calibri"/>
              </a:rPr>
              <a:t> methods:</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async_stream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source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AsyncIterable</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267F99"/>
                </a:solidFill>
                <a:highlight>
                  <a:srgbClr val="FFFFFF"/>
                </a:highlight>
                <a:latin typeface="Consolas"/>
                <a:ea typeface="Consolas"/>
                <a:cs typeface="Consolas"/>
                <a:sym typeface="Consolas"/>
              </a:rPr>
              <a:t>AsyncStream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source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all</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27" name="Google Shape;1627;p118"/>
          <p:cNvPicPr preferRelativeResize="0"/>
          <p:nvPr/>
        </p:nvPicPr>
        <p:blipFill>
          <a:blip r:embed="rId3">
            <a:alphaModFix/>
          </a:blip>
          <a:stretch>
            <a:fillRect/>
          </a:stretch>
        </p:blipFill>
        <p:spPr>
          <a:xfrm>
            <a:off x="6477000" y="1134850"/>
            <a:ext cx="369848" cy="348699"/>
          </a:xfrm>
          <a:prstGeom prst="rect">
            <a:avLst/>
          </a:prstGeom>
          <a:noFill/>
          <a:ln>
            <a:noFill/>
          </a:ln>
        </p:spPr>
      </p:pic>
      <p:sp>
        <p:nvSpPr>
          <p:cNvPr id="1628" name="Google Shape;1628;p118"/>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Now consider a async_stream factory function taking an existing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and </a:t>
            </a:r>
            <a:r>
              <a:rPr lang="en-US" sz="1200">
                <a:highlight>
                  <a:srgbClr val="FFFFFF"/>
                </a:highlight>
                <a:latin typeface="Calibri"/>
                <a:ea typeface="Calibri"/>
                <a:cs typeface="Calibri"/>
                <a:sym typeface="Calibri"/>
              </a:rPr>
              <a:t>encapsulating</a:t>
            </a:r>
            <a:r>
              <a:rPr lang="en-US" sz="1200">
                <a:highlight>
                  <a:srgbClr val="FFFFFF"/>
                </a:highlight>
                <a:latin typeface="Calibri"/>
                <a:ea typeface="Calibri"/>
                <a:cs typeface="Calibri"/>
                <a:sym typeface="Calibri"/>
              </a:rPr>
              <a:t> it in an object which allows chaining functions like map, filter, take etc:</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async_stream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rootDir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isDir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upper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The interface of AsyncStream is at follows: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export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interface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predicate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boolean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mapper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all</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bigint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629" name="Google Shape;1629;p118"/>
          <p:cNvPicPr preferRelativeResize="0"/>
          <p:nvPr/>
        </p:nvPicPr>
        <p:blipFill>
          <a:blip r:embed="rId3">
            <a:alphaModFix/>
          </a:blip>
          <a:stretch>
            <a:fillRect/>
          </a:stretch>
        </p:blipFill>
        <p:spPr>
          <a:xfrm>
            <a:off x="838200" y="1134850"/>
            <a:ext cx="369848" cy="348699"/>
          </a:xfrm>
          <a:prstGeom prst="rect">
            <a:avLst/>
          </a:prstGeom>
          <a:noFill/>
          <a:ln>
            <a:noFill/>
          </a:ln>
        </p:spPr>
      </p:pic>
      <p:sp>
        <p:nvSpPr>
          <p:cNvPr id="1630" name="Google Shape;1630;p118"/>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5" name="Shape 1635"/>
        <p:cNvGrpSpPr/>
        <p:nvPr/>
      </p:nvGrpSpPr>
      <p:grpSpPr>
        <a:xfrm>
          <a:off x="0" y="0"/>
          <a:ext cx="0" cy="0"/>
          <a:chOff x="0" y="0"/>
          <a:chExt cx="0" cy="0"/>
        </a:xfrm>
      </p:grpSpPr>
      <p:sp>
        <p:nvSpPr>
          <p:cNvPr id="1636" name="Google Shape;1636;p11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last stretch</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120"/>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642" name="Google Shape;1642;p120"/>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643" name="Google Shape;1643;p120"/>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644" name="Google Shape;1644;p120"/>
          <p:cNvPicPr preferRelativeResize="0"/>
          <p:nvPr/>
        </p:nvPicPr>
        <p:blipFill>
          <a:blip r:embed="rId3">
            <a:alphaModFix/>
          </a:blip>
          <a:stretch>
            <a:fillRect/>
          </a:stretch>
        </p:blipFill>
        <p:spPr>
          <a:xfrm>
            <a:off x="6096000" y="1127700"/>
            <a:ext cx="369848" cy="348699"/>
          </a:xfrm>
          <a:prstGeom prst="rect">
            <a:avLst/>
          </a:prstGeom>
          <a:noFill/>
          <a:ln>
            <a:noFill/>
          </a:ln>
        </p:spPr>
      </p:pic>
      <p:pic>
        <p:nvPicPr>
          <p:cNvPr id="1645" name="Google Shape;1645;p12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121"/>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651" name="Google Shape;1651;p121"/>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652" name="Google Shape;1652;p121"/>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53" name="Google Shape;1653;p12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22"/>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659" name="Google Shape;1659;p122"/>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660" name="Google Shape;1660;p122"/>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661" name="Google Shape;1661;p122"/>
          <p:cNvPicPr preferRelativeResize="0"/>
          <p:nvPr/>
        </p:nvPicPr>
        <p:blipFill>
          <a:blip r:embed="rId3">
            <a:alphaModFix/>
          </a:blip>
          <a:stretch>
            <a:fillRect/>
          </a:stretch>
        </p:blipFill>
        <p:spPr>
          <a:xfrm>
            <a:off x="5756975" y="1569900"/>
            <a:ext cx="369848" cy="348699"/>
          </a:xfrm>
          <a:prstGeom prst="rect">
            <a:avLst/>
          </a:prstGeom>
          <a:noFill/>
          <a:ln>
            <a:noFill/>
          </a:ln>
        </p:spPr>
      </p:pic>
      <p:pic>
        <p:nvPicPr>
          <p:cNvPr id="1662" name="Google Shape;1662;p12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42"/>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878" name="Google Shape;878;p42"/>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879" name="Google Shape;879;p42"/>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12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668" name="Google Shape;1668;p123"/>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a:t>
            </a:r>
            <a:r>
              <a:rPr lang="en-US" sz="1800">
                <a:solidFill>
                  <a:schemeClr val="dk1"/>
                </a:solidFill>
              </a:rPr>
              <a:t>don't</a:t>
            </a:r>
            <a:r>
              <a:rPr b="0" i="0" lang="en-US" sz="1800" u="none" cap="none" strike="noStrike">
                <a:solidFill>
                  <a:schemeClr val="dk1"/>
                </a:solidFill>
                <a:latin typeface="Calibri"/>
                <a:ea typeface="Calibri"/>
                <a:cs typeface="Calibri"/>
                <a:sym typeface="Calibri"/>
              </a:rPr>
              <a: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669" name="Google Shape;1669;p123"/>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70" name="Google Shape;1670;p123"/>
          <p:cNvPicPr preferRelativeResize="0"/>
          <p:nvPr/>
        </p:nvPicPr>
        <p:blipFill>
          <a:blip r:embed="rId3">
            <a:alphaModFix/>
          </a:blip>
          <a:stretch>
            <a:fillRect/>
          </a:stretch>
        </p:blipFill>
        <p:spPr>
          <a:xfrm>
            <a:off x="6448000" y="1935975"/>
            <a:ext cx="369848" cy="348699"/>
          </a:xfrm>
          <a:prstGeom prst="rect">
            <a:avLst/>
          </a:prstGeom>
          <a:noFill/>
          <a:ln>
            <a:noFill/>
          </a:ln>
        </p:spPr>
      </p:pic>
      <p:pic>
        <p:nvPicPr>
          <p:cNvPr id="1671" name="Google Shape;1671;p12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4"/>
          <p:cNvSpPr txBox="1"/>
          <p:nvPr>
            <p:ph type="title"/>
          </p:nvPr>
        </p:nvSpPr>
        <p:spPr>
          <a:xfrm>
            <a:off x="858598" y="370575"/>
            <a:ext cx="7229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(since TypeScript 2.3)</a:t>
            </a:r>
            <a:endParaRPr b="0" i="0" sz="3959" u="none" cap="none" strike="noStrike">
              <a:solidFill>
                <a:schemeClr val="accent1"/>
              </a:solidFill>
              <a:latin typeface="Calibri"/>
              <a:ea typeface="Calibri"/>
              <a:cs typeface="Calibri"/>
              <a:sym typeface="Calibri"/>
            </a:endParaRPr>
          </a:p>
        </p:txBody>
      </p:sp>
      <p:graphicFrame>
        <p:nvGraphicFramePr>
          <p:cNvPr id="1677" name="Google Shape;1677;p124"/>
          <p:cNvGraphicFramePr/>
          <p:nvPr/>
        </p:nvGraphicFramePr>
        <p:xfrm>
          <a:off x="396338" y="1742994"/>
          <a:ext cx="3000000" cy="3000000"/>
        </p:xfrm>
        <a:graphic>
          <a:graphicData uri="http://schemas.openxmlformats.org/drawingml/2006/table">
            <a:tbl>
              <a:tblPr bandRow="1" firstRow="1">
                <a:noFill/>
                <a:tableStyleId>{C3B88FB3-334A-43AE-B67D-9D8DAC556CB2}</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and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678" name="Google Shape;1678;p124"/>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a:t>
            </a:r>
            <a:r>
              <a:rPr b="1" i="0" lang="en-US" sz="1800" u="none" cap="none" strike="noStrike">
                <a:solidFill>
                  <a:schemeClr val="dk1"/>
                </a:solidFill>
              </a:rPr>
              <a:t>From version 2.3 on, all flags related with “strict” compilation can be set in with the –strict flag.</a:t>
            </a:r>
            <a:r>
              <a:rPr b="0" i="0" lang="en-US" sz="1800" u="none" cap="none" strike="noStrike">
                <a:solidFill>
                  <a:schemeClr val="dk1"/>
                </a:solidFill>
                <a:latin typeface="Calibri"/>
                <a:ea typeface="Calibri"/>
                <a:cs typeface="Calibri"/>
                <a:sym typeface="Calibri"/>
              </a:rPr>
              <a:t> In 2.2 and below the flags need to be set individually. </a:t>
            </a:r>
            <a:r>
              <a:rPr b="1" i="0" lang="en-US" sz="1800" u="none" cap="none" strike="noStrike">
                <a:solidFill>
                  <a:schemeClr val="dk1"/>
                </a:solidFill>
              </a:rPr>
              <a:t>S</a:t>
            </a:r>
            <a:r>
              <a:rPr b="1" lang="en-US" sz="1800">
                <a:solidFill>
                  <a:schemeClr val="dk1"/>
                </a:solidFill>
              </a:rPr>
              <a:t>etting –strict is considered best practice and highly recommended</a:t>
            </a:r>
            <a:endParaRPr b="1" i="1" sz="1800" u="none" cap="none" strike="noStrike">
              <a:solidFill>
                <a:schemeClr val="dk1"/>
              </a:solidFill>
            </a:endParaRPr>
          </a:p>
        </p:txBody>
      </p:sp>
      <p:pic>
        <p:nvPicPr>
          <p:cNvPr id="1679" name="Google Shape;1679;p12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125"/>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685" name="Google Shape;1685;p125"/>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686" name="Google Shape;1686;p125"/>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687" name="Google Shape;1687;p125"/>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pic>
        <p:nvPicPr>
          <p:cNvPr id="1688" name="Google Shape;1688;p12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26"/>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694" name="Google Shape;1694;p126"/>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pic>
        <p:nvPicPr>
          <p:cNvPr id="1695" name="Google Shape;1695;p12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127"/>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701" name="Google Shape;1701;p127"/>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702" name="Google Shape;1702;p127"/>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703" name="Google Shape;1703;p127"/>
          <p:cNvPicPr preferRelativeResize="0"/>
          <p:nvPr/>
        </p:nvPicPr>
        <p:blipFill>
          <a:blip r:embed="rId3">
            <a:alphaModFix/>
          </a:blip>
          <a:stretch>
            <a:fillRect/>
          </a:stretch>
        </p:blipFill>
        <p:spPr>
          <a:xfrm>
            <a:off x="6055550" y="1574850"/>
            <a:ext cx="369848" cy="348699"/>
          </a:xfrm>
          <a:prstGeom prst="rect">
            <a:avLst/>
          </a:prstGeom>
          <a:noFill/>
          <a:ln>
            <a:noFill/>
          </a:ln>
        </p:spPr>
      </p:pic>
      <p:pic>
        <p:nvPicPr>
          <p:cNvPr id="1704" name="Google Shape;1704;p12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128"/>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chemeClr val="dk1"/>
              </a:buClr>
              <a:buSzPts val="1800"/>
              <a:buNone/>
            </a:pPr>
            <a:r>
              <a:rPr lang="en-US" sz="1800" u="sng">
                <a:solidFill>
                  <a:schemeClr val="hlink"/>
                </a:solidFill>
                <a:hlinkClick r:id="rId3"/>
              </a:rPr>
              <a:t>The Modern JavaScript Tutorial</a:t>
            </a:r>
            <a:endParaRPr sz="1800"/>
          </a:p>
          <a:p>
            <a:pPr indent="0" lvl="0" marL="0" marR="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4"/>
              </a:rPr>
              <a:t>https://mariusschulz.com/blog</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5"/>
              </a:rPr>
              <a:t>ES6 Tutorial - Getting Started Quickly with the New Version of</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6"/>
              </a:rPr>
              <a:t>ECMAScript 6: New Features: Overview and Comparison</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7"/>
              </a:rPr>
              <a:t>Online Interactive JavaScript (JS)</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p:txBody>
      </p:sp>
      <p:sp>
        <p:nvSpPr>
          <p:cNvPr id="1710" name="Google Shape;1710;p128"/>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